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13" r:id="rId2"/>
    <p:sldId id="375" r:id="rId3"/>
    <p:sldId id="362" r:id="rId4"/>
    <p:sldId id="377" r:id="rId5"/>
    <p:sldId id="378" r:id="rId6"/>
    <p:sldId id="367" r:id="rId7"/>
    <p:sldId id="379" r:id="rId8"/>
    <p:sldId id="366" r:id="rId9"/>
    <p:sldId id="365" r:id="rId10"/>
    <p:sldId id="382" r:id="rId11"/>
    <p:sldId id="383" r:id="rId12"/>
    <p:sldId id="384" r:id="rId13"/>
    <p:sldId id="395" r:id="rId14"/>
    <p:sldId id="386" r:id="rId15"/>
    <p:sldId id="385" r:id="rId16"/>
    <p:sldId id="381" r:id="rId17"/>
    <p:sldId id="387" r:id="rId18"/>
    <p:sldId id="389" r:id="rId19"/>
    <p:sldId id="388" r:id="rId20"/>
    <p:sldId id="390" r:id="rId21"/>
    <p:sldId id="331" r:id="rId22"/>
    <p:sldId id="372" r:id="rId23"/>
    <p:sldId id="393" r:id="rId24"/>
    <p:sldId id="394" r:id="rId25"/>
    <p:sldId id="397" r:id="rId26"/>
    <p:sldId id="39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32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8F8FA"/>
    <a:srgbClr val="F7F7F9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2" autoAdjust="0"/>
    <p:restoredTop sz="97434" autoAdjust="0"/>
  </p:normalViewPr>
  <p:slideViewPr>
    <p:cSldViewPr snapToGrid="0">
      <p:cViewPr varScale="1">
        <p:scale>
          <a:sx n="162" d="100"/>
          <a:sy n="162" d="100"/>
        </p:scale>
        <p:origin x="324" y="92"/>
      </p:cViewPr>
      <p:guideLst>
        <p:guide orient="horz" pos="958"/>
        <p:guide pos="32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E495-5C20-41FE-9406-E69C57CF7363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48E4D-5897-4F91-BB61-B03C5ADBB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22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50464-BAC6-4DB4-9267-773F04D68C8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653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44FDA-27E7-2ADF-2325-8B5BEEFC6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3DD9C4-31CB-0F92-B735-DFBE620B9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CDD0F0-7A7A-DC21-2A51-3BAF3E21F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Mohassel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Sadeghian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S. How to hide circuits in MPC an efficient framework for private function evaluation[C]//Annual International Conference on the Theory and Applications of Cryptographic Techniques. Berlin, Heidelberg: Springer Berlin Heidelberg, 2013: 557-574.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EB19F8-AA67-3F42-C22D-192121AB1C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48E4D-5897-4F91-BB61-B03C5ADBB76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265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3299D-71BD-72BC-BF19-8B9F32181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4F1938-E63A-C759-A78D-A448AAAE45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7FE4AA-74BE-6C9C-739A-F37E3C44D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001762-B150-CDB2-5EA2-9EA13CD89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48E4D-5897-4F91-BB61-B03C5ADBB76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967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矩阵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P1</a:t>
                </a:r>
                <a:r>
                  <a:rPr lang="zh-CN" altLang="en-US" dirty="0"/>
                  <a:t>方的密钥，文中的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zh-CN" altLang="en-US" dirty="0"/>
                  <a:t>是中间密钥，和最终输出的密钥没有关系。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注意：</a:t>
                </a:r>
                <a:r>
                  <a:rPr lang="en-US" altLang="zh-CN" dirty="0"/>
                  <a:t>P2</a:t>
                </a:r>
                <a:r>
                  <a:rPr lang="zh-CN" altLang="en-US" dirty="0"/>
                  <a:t>生成对</a:t>
                </a:r>
                <a:r>
                  <a:rPr lang="en-US" altLang="zh-CN" dirty="0"/>
                  <a:t>D-&gt;Dx</a:t>
                </a:r>
                <a:r>
                  <a:rPr lang="zh-CN" altLang="en-US" dirty="0"/>
                  <a:t>，其中已经确定了计算的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信息。</a:t>
                </a:r>
                <a:endParaRPr lang="en-US" altLang="zh-CN" dirty="0"/>
              </a:p>
              <a:p>
                <a:r>
                  <a:rPr lang="zh-CN" altLang="en-US" dirty="0"/>
                  <a:t>下面</a:t>
                </a:r>
                <a:r>
                  <a:rPr lang="en-US" altLang="zh-CN" dirty="0"/>
                  <a:t>p1</a:t>
                </a:r>
                <a:r>
                  <a:rPr lang="zh-CN" altLang="en-US" dirty="0"/>
                  <a:t>利用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进行计算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的时候，如果</a:t>
                </a:r>
                <a:r>
                  <a:rPr lang="en-US" altLang="zh-CN" dirty="0"/>
                  <a:t>x=y</a:t>
                </a:r>
                <a:r>
                  <a:rPr lang="zh-CN" altLang="en-US" dirty="0"/>
                  <a:t>，那么落在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中的位置肯定和落在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中的位置一样，这样对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的计算就相当于对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的计算。如果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不等于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，那么落在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中的位置肯定和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不一样。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MP-OPRF</a:t>
                </a:r>
                <a:r>
                  <a:rPr lang="zh-CN" altLang="en-US" dirty="0"/>
                  <a:t>主要是用于批量的</a:t>
                </a:r>
                <a:r>
                  <a:rPr lang="en-US" altLang="zh-CN" dirty="0"/>
                  <a:t>PSI</a:t>
                </a:r>
                <a:r>
                  <a:rPr lang="zh-CN" altLang="en-US" dirty="0"/>
                  <a:t>协议，其中的密钥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是两方都知道的，接收者利用密钥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，将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中的元素映射到所构造的矩阵</a:t>
                </a:r>
                <a:r>
                  <a:rPr lang="en-US" altLang="zh-CN" dirty="0"/>
                  <a:t>Dx</a:t>
                </a:r>
                <a:r>
                  <a:rPr lang="zh-CN" altLang="en-US" dirty="0"/>
                  <a:t>上，然后再随机生成一个矩阵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，让</a:t>
                </a:r>
                <a:r>
                  <a:rPr lang="en-US" altLang="zh-CN" dirty="0"/>
                  <a:t>B=</a:t>
                </a:r>
                <a:r>
                  <a:rPr lang="en-US" altLang="zh-CN" dirty="0" err="1"/>
                  <a:t>AxorDx</a:t>
                </a:r>
                <a:r>
                  <a:rPr lang="zh-CN" altLang="en-US" dirty="0"/>
                  <a:t>，接收方和发送方利用</a:t>
                </a:r>
                <a:r>
                  <a:rPr lang="en-US" altLang="zh-CN" dirty="0"/>
                  <a:t>OT</a:t>
                </a:r>
                <a:r>
                  <a:rPr lang="zh-CN" altLang="en-US" dirty="0"/>
                  <a:t>，发送方得到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个列向量，构造矩阵。发送方针对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，利用</a:t>
                </a:r>
                <a:r>
                  <a:rPr lang="en-US" altLang="zh-CN" dirty="0"/>
                  <a:t>F(k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）映射到矩阵的位置元素，将对应的元素构成列向量，然后做</a:t>
                </a:r>
                <a:r>
                  <a:rPr lang="en-US" altLang="zh-CN" dirty="0"/>
                  <a:t>hash</a:t>
                </a:r>
                <a:r>
                  <a:rPr lang="zh-CN" altLang="en-US" dirty="0"/>
                  <a:t>，接收方做同样的事情，用于判断发送方的元素是否和接收方相同。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矩阵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P1</a:t>
                </a:r>
                <a:r>
                  <a:rPr lang="zh-CN" altLang="en-US" dirty="0"/>
                  <a:t>方的密钥，文中的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𝑘 ̂</a:t>
                </a:r>
                <a:r>
                  <a:rPr lang="zh-CN" altLang="en-US" dirty="0"/>
                  <a:t>是中间密钥，和最终输出的密钥没有关系。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注意：</a:t>
                </a:r>
                <a:r>
                  <a:rPr lang="en-US" altLang="zh-CN" dirty="0"/>
                  <a:t>P2</a:t>
                </a:r>
                <a:r>
                  <a:rPr lang="zh-CN" altLang="en-US" dirty="0"/>
                  <a:t>生成对</a:t>
                </a:r>
                <a:r>
                  <a:rPr lang="en-US" altLang="zh-CN" dirty="0"/>
                  <a:t>D-&gt;Dx</a:t>
                </a:r>
                <a:r>
                  <a:rPr lang="zh-CN" altLang="en-US" dirty="0"/>
                  <a:t>，其中已经确定了计算的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信息。</a:t>
                </a:r>
                <a:endParaRPr lang="en-US" altLang="zh-CN" dirty="0"/>
              </a:p>
              <a:p>
                <a:r>
                  <a:rPr lang="zh-CN" altLang="en-US" dirty="0"/>
                  <a:t>下面</a:t>
                </a:r>
                <a:r>
                  <a:rPr lang="en-US" altLang="zh-CN" dirty="0"/>
                  <a:t>p1</a:t>
                </a:r>
                <a:r>
                  <a:rPr lang="zh-CN" altLang="en-US" dirty="0"/>
                  <a:t>利用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进行计算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的时候，如果</a:t>
                </a:r>
                <a:r>
                  <a:rPr lang="en-US" altLang="zh-CN" dirty="0"/>
                  <a:t>x=y</a:t>
                </a:r>
                <a:r>
                  <a:rPr lang="zh-CN" altLang="en-US" dirty="0"/>
                  <a:t>，那么落在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中的位置肯定和落在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中的位置一样，这样对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的计算就相当于对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的计算。如果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不等于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，那么落在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中的位置肯定和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不一样。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MP-OPRF</a:t>
                </a:r>
                <a:r>
                  <a:rPr lang="zh-CN" altLang="en-US" dirty="0"/>
                  <a:t>主要是用于批量的</a:t>
                </a:r>
                <a:r>
                  <a:rPr lang="en-US" altLang="zh-CN" dirty="0"/>
                  <a:t>PSI</a:t>
                </a:r>
                <a:r>
                  <a:rPr lang="zh-CN" altLang="en-US" dirty="0"/>
                  <a:t>协议，其中的密钥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是两方都知道的，接收者利用密钥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，将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中的元素映射到所构造的矩阵</a:t>
                </a:r>
                <a:r>
                  <a:rPr lang="en-US" altLang="zh-CN" dirty="0"/>
                  <a:t>Dx</a:t>
                </a:r>
                <a:r>
                  <a:rPr lang="zh-CN" altLang="en-US" dirty="0"/>
                  <a:t>上，然后再随机生成一个矩阵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，让</a:t>
                </a:r>
                <a:r>
                  <a:rPr lang="en-US" altLang="zh-CN" dirty="0"/>
                  <a:t>B=</a:t>
                </a:r>
                <a:r>
                  <a:rPr lang="en-US" altLang="zh-CN" dirty="0" err="1"/>
                  <a:t>AxorDx</a:t>
                </a:r>
                <a:r>
                  <a:rPr lang="zh-CN" altLang="en-US" dirty="0"/>
                  <a:t>，接收方和发送方利用</a:t>
                </a:r>
                <a:r>
                  <a:rPr lang="en-US" altLang="zh-CN" dirty="0"/>
                  <a:t>OT</a:t>
                </a:r>
                <a:r>
                  <a:rPr lang="zh-CN" altLang="en-US" dirty="0"/>
                  <a:t>，发送方得到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个列向量，构造矩阵。发送方针对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，利用</a:t>
                </a:r>
                <a:r>
                  <a:rPr lang="en-US" altLang="zh-CN" dirty="0"/>
                  <a:t>F(k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）映射到矩阵的位置元素，将对应的元素构成列向量，然后做</a:t>
                </a:r>
                <a:r>
                  <a:rPr lang="en-US" altLang="zh-CN" dirty="0"/>
                  <a:t>hash</a:t>
                </a:r>
                <a:r>
                  <a:rPr lang="zh-CN" altLang="en-US" dirty="0"/>
                  <a:t>，接收方做同样的事情，用于判断发送方的元素是否和接收方相同。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48E4D-5897-4F91-BB61-B03C5ADBB76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08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043DB-9989-FA32-2B04-B569AE48B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5689B5-646C-93C6-3911-FA4892AAFE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846611-87F3-E619-DF42-6F5D3DA9B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AF7C03-BDFC-0407-79C6-90F494DA0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48E4D-5897-4F91-BB61-B03C5ADBB76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581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48E4D-5897-4F91-BB61-B03C5ADBB76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885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F890D-5ED1-808D-19D0-A4147FEB2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6FC8D9A-1BC4-ABAB-E86F-7BF2133FE4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47D8C3-7E95-202D-235A-C8CB6CD91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9E1AB3-2DEF-01D5-3371-8F91FCBBE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48E4D-5897-4F91-BB61-B03C5ADBB76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472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Kolesnikov V,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Rosulek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M, Trieu N, et al. Scalable private set union from symmetric-key techniques[C]//International Conference on the Theory and Application of Cryptology and Information Security. Cham: Springer International Publishing, 2019: 636-666.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48E4D-5897-4F91-BB61-B03C5ADBB76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378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48E4D-5897-4F91-BB61-B03C5ADBB76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879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7B52-B872-ECEF-CDE0-7AF55B457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3E5AB76-F1E5-0171-E8F5-43F86D75E0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2362AD-9AE6-0B57-DC85-C7BBBE231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301B07-6004-7DB2-DFF6-85C8F39A31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48E4D-5897-4F91-BB61-B03C5ADBB76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115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9A3FB-F1DD-DC28-285A-052FA1712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FD6F0D3-078A-61C0-F290-753D117EF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4E1698-3F20-8B5E-05AD-A07BDF203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D6BDA2-F348-DA39-2C09-4FAD31487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48E4D-5897-4F91-BB61-B03C5ADBB76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234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4B72F-0106-C06F-7E84-61A2B51C7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56572A-ACCD-64AF-2A23-CB0CEA8457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7F7283-A6B9-529B-A9DD-CC761CF22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399BFC-F5CE-10A7-F51E-412611FF3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48E4D-5897-4F91-BB61-B03C5ADBB76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861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之所以</a:t>
            </a:r>
            <a:r>
              <a:rPr lang="el-GR" altLang="zh-CN" dirty="0"/>
              <a:t>Π</a:t>
            </a:r>
            <a:r>
              <a:rPr lang="en-US" altLang="zh-CN" dirty="0"/>
              <a:t>S-PSU</a:t>
            </a:r>
            <a:r>
              <a:rPr lang="zh-CN" altLang="en-US" dirty="0"/>
              <a:t>比</a:t>
            </a:r>
            <a:r>
              <a:rPr lang="el-GR" altLang="zh-CN" dirty="0"/>
              <a:t>Π</a:t>
            </a:r>
            <a:r>
              <a:rPr lang="en-US" altLang="zh-CN" dirty="0"/>
              <a:t>R-PSU</a:t>
            </a:r>
            <a:r>
              <a:rPr lang="zh-CN" altLang="en-US" dirty="0"/>
              <a:t>的开销高，是由于其多执行了一次</a:t>
            </a:r>
            <a:r>
              <a:rPr lang="en-US" altLang="zh-CN" dirty="0"/>
              <a:t>PS</a:t>
            </a:r>
            <a:r>
              <a:rPr lang="zh-CN" altLang="en-US" dirty="0"/>
              <a:t>协议。在大数据集（</a:t>
            </a:r>
            <a:r>
              <a:rPr lang="en-US" altLang="zh-CN" dirty="0"/>
              <a:t>n&gt;2^14)</a:t>
            </a:r>
            <a:r>
              <a:rPr lang="zh-CN" altLang="en-US" dirty="0"/>
              <a:t>其时间开销依然比</a:t>
            </a:r>
            <a:r>
              <a:rPr lang="en-US" altLang="zh-CN" dirty="0"/>
              <a:t>[18]</a:t>
            </a:r>
            <a:r>
              <a:rPr lang="zh-CN" altLang="en-US" dirty="0"/>
              <a:t>提高了</a:t>
            </a:r>
            <a:r>
              <a:rPr lang="en-US" altLang="zh-CN" dirty="0"/>
              <a:t>3-4</a:t>
            </a:r>
            <a:r>
              <a:rPr lang="zh-CN" altLang="en-US" dirty="0"/>
              <a:t>倍，但是通信开销与</a:t>
            </a:r>
            <a:r>
              <a:rPr lang="en-US" altLang="zh-CN" dirty="0"/>
              <a:t>[18]</a:t>
            </a:r>
            <a:r>
              <a:rPr lang="zh-CN" altLang="en-US" dirty="0"/>
              <a:t>几乎相同。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48E4D-5897-4F91-BB61-B03C5ADBB76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232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8953C9-BF62-4677-A76D-2288FFD3B9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40EE28-EBC8-4F29-ABDD-46BEC631F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AEABD5-C968-468E-9EEE-52762C6A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3DEA-E1D1-4E62-B8E5-553F315319B0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AE35A6-503A-47F4-9153-A4FD51A04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2A0B1A-DA5C-464A-A47F-4C607FDB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F68D-1923-4AB4-92EC-F4C79AC0D9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597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AD711-75B3-484E-9F89-7164DD79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2A000C-1033-42B7-BD5F-350C64484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0E3AD6-0507-4D51-B4F8-0C19D8D9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3DEA-E1D1-4E62-B8E5-553F315319B0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CF735F-529D-4005-A65E-04F35BDA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C9BB63-980D-42C3-8F7E-3A057AEFF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F68D-1923-4AB4-92EC-F4C79AC0D9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66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2FF4DB5-2F91-43FB-8A38-CD9D21F845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C3C2C3-7B16-4E31-BA0F-4F6A9105C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B18C20-2F52-4F27-AEE0-765D80D1E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3DEA-E1D1-4E62-B8E5-553F315319B0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8567CA-EBDC-4126-BB35-E6C075960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8BFE8B-986C-49C3-A825-7BD34829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F68D-1923-4AB4-92EC-F4C79AC0D9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764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E474E-A088-4076-B1A3-330BF9CB5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7E76CC-56FC-4B52-A2AE-4D039F10E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0CE334-EB8C-4B6F-BA13-E7BDD489D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3DEA-E1D1-4E62-B8E5-553F315319B0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D0D091-9746-4690-8090-5B8D2946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48B8CF-D63A-4CBD-828E-CC4EFEEF9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F68D-1923-4AB4-92EC-F4C79AC0D9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08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75A376-3356-4519-9942-D26D6BFC3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90FDCC-7976-4355-881A-22E84132F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35F873-624C-4B2E-8C05-175B31605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3DEA-E1D1-4E62-B8E5-553F315319B0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93B5D9-9315-40EA-9EC5-235121444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3B35E0-D6C9-4FA9-B3AC-2DDFB29FE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F68D-1923-4AB4-92EC-F4C79AC0D9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722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CF671-F933-4ED1-A8FF-85348DE3B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AEBB6-DCFD-4B5F-AF5C-ECF7DB4B5E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FEABD5-3114-4F0E-9B96-C41C80377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9D3B1F-EE9A-49A0-BC86-4CDB7D698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3DEA-E1D1-4E62-B8E5-553F315319B0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627E0E-50AB-4959-BF88-AFB4E3B23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A51703-640D-4FDF-856C-FCA7A4832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F68D-1923-4AB4-92EC-F4C79AC0D9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118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EE1A4-0F30-4766-94DD-5CDE9A11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5ADC94-B021-4D1F-BD25-F9360E7F7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09596C-0BF8-418F-8B4B-C27E73E49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70E03B-F8FB-4BE3-95B8-B5258D0BB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B4E998-C99F-4B94-8572-2E63285DC0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9722A6-708E-49AD-9FDA-BF70EA7E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3DEA-E1D1-4E62-B8E5-553F315319B0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DC8129B-AE28-43D9-9A77-195701F9A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A29688-F59E-4C6C-A76E-343F42C4F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F68D-1923-4AB4-92EC-F4C79AC0D9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22731-13BD-45B0-89D6-E13DA8F34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DAF3D5-9637-42CE-8535-F28BC7F22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3DEA-E1D1-4E62-B8E5-553F315319B0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D8810A-5820-4C0A-916F-C051F5A4B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768184-AF4C-41FF-83CF-23FF0286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F68D-1923-4AB4-92EC-F4C79AC0D9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75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A9D67EE-49C4-4510-BAC6-DD5F78B8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3DEA-E1D1-4E62-B8E5-553F315319B0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4C377A-B542-44D4-A312-B74511712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18BF4D-19CB-441E-8002-3C0DAF2B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F68D-1923-4AB4-92EC-F4C79AC0D9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912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B2672-633F-4D73-8E57-D41FF0D76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0049E8-9F97-45B5-8C30-5D2C952A7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1D8AEA-4CD8-4021-A839-19834A694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37C97B-13A8-4E30-992E-5ED0FDDDB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3DEA-E1D1-4E62-B8E5-553F315319B0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598839-6EEE-4B18-95D5-703A76E32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EBCF14-D6EE-4A07-99DA-83E95ACAB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F68D-1923-4AB4-92EC-F4C79AC0D9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527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0E81-E06A-4749-8850-D68D64378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BD0F04-D089-4862-9A8F-0E826C687B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CE8039-138D-4CAF-BDE1-18F26628A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6E64C6-A118-407A-A5E7-869623CA8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3DEA-E1D1-4E62-B8E5-553F315319B0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D881A8-C916-4837-8708-1E59D592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0AF744-E434-4250-81AE-EDC5CE59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F68D-1923-4AB4-92EC-F4C79AC0D9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402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3218414-A57F-43F1-AC84-A352AA5E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2B986-1E7F-4F3A-A539-0CD2FAEA6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D54CCC-F509-427D-9A9A-AE95F886B8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13DEA-E1D1-4E62-B8E5-553F315319B0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498C04-D76F-4D5A-A7AA-32C70D59D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FEA66E-96D1-46EA-B912-09221C477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CF68D-1923-4AB4-92EC-F4C79AC0D9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69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24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2" Type="http://schemas.openxmlformats.org/officeDocument/2006/relationships/image" Target="../media/image50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23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7.png"/><Relationship Id="rId21" Type="http://schemas.openxmlformats.org/officeDocument/2006/relationships/image" Target="../media/image105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03A87CA-6F56-1962-836A-DBD16E360C07}"/>
              </a:ext>
            </a:extLst>
          </p:cNvPr>
          <p:cNvSpPr txBox="1"/>
          <p:nvPr/>
        </p:nvSpPr>
        <p:spPr>
          <a:xfrm>
            <a:off x="3835154" y="5728669"/>
            <a:ext cx="452169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2024.12.23</a:t>
            </a:r>
            <a:endParaRPr lang="zh-CN" altLang="en-US" sz="2000" b="1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2" descr="D:\工作\编辑\PPT\春\素材\框框.png" hidden="1">
            <a:extLst>
              <a:ext uri="{FF2B5EF4-FFF2-40B4-BE49-F238E27FC236}">
                <a16:creationId xmlns:a16="http://schemas.microsoft.com/office/drawing/2014/main" id="{F4DCE13A-DE6F-4039-BC5D-509A8B4CE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155245"/>
            <a:ext cx="12949382" cy="726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3848BBC-9DB8-405E-B9F6-A0E9C99D6524}"/>
              </a:ext>
            </a:extLst>
          </p:cNvPr>
          <p:cNvSpPr txBox="1"/>
          <p:nvPr/>
        </p:nvSpPr>
        <p:spPr>
          <a:xfrm>
            <a:off x="4593513" y="4806523"/>
            <a:ext cx="3004970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USENIX</a:t>
            </a:r>
            <a:r>
              <a:rPr lang="zh-CN" altLang="en-US" sz="2400" b="1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’</a:t>
            </a:r>
            <a:r>
              <a:rPr lang="en-US" altLang="zh-CN" sz="2400" b="1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22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938DE7-E0C7-AF0A-0827-BF958586A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378" y="702260"/>
            <a:ext cx="9761610" cy="33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086A1-EEF0-1457-1837-ECD0D3571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42C1F9-EF96-FC47-5DE1-5165521FA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66" y="1407160"/>
            <a:ext cx="9028313" cy="31907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C6C211-E366-F6B9-B7EF-563063511BB2}"/>
                  </a:ext>
                </a:extLst>
              </p:cNvPr>
              <p:cNvSpPr txBox="1"/>
              <p:nvPr/>
            </p:nvSpPr>
            <p:spPr>
              <a:xfrm>
                <a:off x="1223702" y="5394960"/>
                <a:ext cx="99212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MP-</a:t>
                </a:r>
                <a:r>
                  <a:rPr lang="zh-CN" altLang="en-US" dirty="0"/>
                  <a:t>OPRF 的引入消除了非均匀分布带来的信息泄漏问题，使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完全对接收方隐藏。通过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C6C211-E366-F6B9-B7EF-563063511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702" y="5394960"/>
                <a:ext cx="9921240" cy="369332"/>
              </a:xfrm>
              <a:prstGeom prst="rect">
                <a:avLst/>
              </a:prstGeom>
              <a:blipFill>
                <a:blip r:embed="rId3"/>
                <a:stretch>
                  <a:fillRect l="-553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8B6D5E-46EF-2205-8149-3963C055954F}"/>
                  </a:ext>
                </a:extLst>
              </p:cNvPr>
              <p:cNvSpPr txBox="1"/>
              <p:nvPr/>
            </p:nvSpPr>
            <p:spPr>
              <a:xfrm>
                <a:off x="518626" y="149320"/>
                <a:ext cx="2407454" cy="471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𝑃𝑆𝑈</m:t>
                        </m:r>
                      </m:sub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altLang="zh-CN" sz="2400" dirty="0"/>
                  <a:t>-</a:t>
                </a:r>
                <a:r>
                  <a:rPr lang="zh-CN" altLang="en-US" sz="2400" dirty="0"/>
                  <a:t>方案思路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8B6D5E-46EF-2205-8149-3963C0559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26" y="149320"/>
                <a:ext cx="2407454" cy="471604"/>
              </a:xfrm>
              <a:prstGeom prst="rect">
                <a:avLst/>
              </a:prstGeom>
              <a:blipFill>
                <a:blip r:embed="rId4"/>
                <a:stretch>
                  <a:fillRect l="-506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717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491B8-46BB-9681-A94F-650B293FE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139C8AB-4D0C-F835-81F8-9C16D6FBD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84" y="666363"/>
            <a:ext cx="6870671" cy="5643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FC57D6F-88AE-EBBF-3E01-58842DC3466C}"/>
                  </a:ext>
                </a:extLst>
              </p:cNvPr>
              <p:cNvSpPr txBox="1"/>
              <p:nvPr/>
            </p:nvSpPr>
            <p:spPr>
              <a:xfrm>
                <a:off x="8383255" y="572254"/>
                <a:ext cx="2884185" cy="4203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800" b="1" dirty="0">
                    <a:solidFill>
                      <a:srgbClr val="0606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Permute + Share</a:t>
                </a:r>
                <a:r>
                  <a:rPr lang="zh-CN" altLang="en-US" sz="1800" b="1" dirty="0">
                    <a:solidFill>
                      <a:srgbClr val="0606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1800" b="1" dirty="0">
                  <a:solidFill>
                    <a:srgbClr val="0606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b="1" dirty="0">
                    <a:solidFill>
                      <a:srgbClr val="0606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Comp</a:t>
                </a:r>
                <a:r>
                  <a:rPr lang="zh-CN" altLang="en-US" sz="1800" b="1" dirty="0">
                    <a:solidFill>
                      <a:srgbClr val="0606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𝒍𝒐𝒈𝒏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Comm</a:t>
                </a:r>
                <a:r>
                  <a:rPr lang="zh-CN" altLang="en-US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1800" b="1" dirty="0">
                    <a:solidFill>
                      <a:srgbClr val="060607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b="1" i="1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𝒍𝒐𝒈𝒏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multi-point OPRF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b="1" dirty="0">
                    <a:solidFill>
                      <a:srgbClr val="0606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Comp</a:t>
                </a:r>
                <a:r>
                  <a:rPr lang="zh-CN" altLang="en-US" sz="1800" b="1" dirty="0">
                    <a:solidFill>
                      <a:srgbClr val="0606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Comm</a:t>
                </a:r>
                <a:r>
                  <a:rPr lang="zh-CN" altLang="en-US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1800" b="1" dirty="0">
                    <a:solidFill>
                      <a:srgbClr val="060607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b="1" dirty="0">
                    <a:solidFill>
                      <a:srgbClr val="0606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Comp</a:t>
                </a:r>
                <a:r>
                  <a:rPr lang="zh-CN" altLang="en-US" sz="1800" b="1" dirty="0">
                    <a:solidFill>
                      <a:srgbClr val="0606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𝒎𝒏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Comm</a:t>
                </a:r>
                <a:r>
                  <a:rPr lang="zh-CN" altLang="en-US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1800" b="1" dirty="0">
                    <a:solidFill>
                      <a:srgbClr val="060607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𝒎𝒏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FC57D6F-88AE-EBBF-3E01-58842DC34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55" y="572254"/>
                <a:ext cx="2884185" cy="4203651"/>
              </a:xfrm>
              <a:prstGeom prst="rect">
                <a:avLst/>
              </a:prstGeom>
              <a:blipFill>
                <a:blip r:embed="rId3"/>
                <a:stretch>
                  <a:fillRect l="-1691" b="-13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9C98FA-4A95-0C8A-C8FD-E9AD19B98302}"/>
              </a:ext>
            </a:extLst>
          </p:cNvPr>
          <p:cNvCxnSpPr>
            <a:cxnSpLocks/>
          </p:cNvCxnSpPr>
          <p:nvPr/>
        </p:nvCxnSpPr>
        <p:spPr>
          <a:xfrm>
            <a:off x="4787705" y="3999915"/>
            <a:ext cx="3595550" cy="223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0422BE9-A068-97A2-1EFC-9DC6624A6A2C}"/>
                  </a:ext>
                </a:extLst>
              </p:cNvPr>
              <p:cNvSpPr txBox="1"/>
              <p:nvPr/>
            </p:nvSpPr>
            <p:spPr>
              <a:xfrm>
                <a:off x="523706" y="100650"/>
                <a:ext cx="2407454" cy="471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𝑃𝑆𝑈</m:t>
                        </m:r>
                      </m:sub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altLang="zh-CN" sz="2400" dirty="0"/>
                  <a:t>-</a:t>
                </a:r>
                <a:r>
                  <a:rPr lang="zh-CN" altLang="en-US" sz="2400" dirty="0"/>
                  <a:t>方案思路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0422BE9-A068-97A2-1EFC-9DC6624A6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6" y="100650"/>
                <a:ext cx="2407454" cy="471604"/>
              </a:xfrm>
              <a:prstGeom prst="rect">
                <a:avLst/>
              </a:prstGeom>
              <a:blipFill>
                <a:blip r:embed="rId4"/>
                <a:stretch>
                  <a:fillRect l="-759" t="-6494" b="-31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893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C1178-D358-90CD-7748-C6287FC08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514BDAB-CA7F-D672-C947-1FB1100093AB}"/>
              </a:ext>
            </a:extLst>
          </p:cNvPr>
          <p:cNvGrpSpPr/>
          <p:nvPr/>
        </p:nvGrpSpPr>
        <p:grpSpPr>
          <a:xfrm>
            <a:off x="1722353" y="941719"/>
            <a:ext cx="8248820" cy="5427854"/>
            <a:chOff x="518626" y="918273"/>
            <a:chExt cx="8248820" cy="542785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69CC845-2CC2-F1DB-DFB1-92A0C221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626" y="918273"/>
              <a:ext cx="7380140" cy="54278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F7DF48BC-3FB4-8D79-649C-C3399BAD97AC}"/>
                    </a:ext>
                  </a:extLst>
                </p:cNvPr>
                <p:cNvSpPr txBox="1"/>
                <p:nvPr/>
              </p:nvSpPr>
              <p:spPr>
                <a:xfrm>
                  <a:off x="7030086" y="2157214"/>
                  <a:ext cx="1737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zh-CN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zh-CN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zh-CN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F7DF48BC-3FB4-8D79-649C-C3399BAD9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0086" y="2157214"/>
                  <a:ext cx="173736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A3E8F0DA-4470-289D-CE8C-D7349DFE4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2476" y="2526546"/>
              <a:ext cx="232580" cy="765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3A2BBED-BFCC-83A1-0DC6-08C2931AFC95}"/>
                  </a:ext>
                </a:extLst>
              </p:cNvPr>
              <p:cNvSpPr txBox="1"/>
              <p:nvPr/>
            </p:nvSpPr>
            <p:spPr>
              <a:xfrm>
                <a:off x="518626" y="149320"/>
                <a:ext cx="2407454" cy="471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𝑃𝑆𝑈</m:t>
                        </m:r>
                      </m:sub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altLang="zh-CN" sz="2400" dirty="0"/>
                  <a:t>-</a:t>
                </a:r>
                <a:r>
                  <a:rPr lang="zh-CN" altLang="en-US" sz="2400" dirty="0"/>
                  <a:t>方案思路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3A2BBED-BFCC-83A1-0DC6-08C2931AF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26" y="149320"/>
                <a:ext cx="2407454" cy="471604"/>
              </a:xfrm>
              <a:prstGeom prst="rect">
                <a:avLst/>
              </a:prstGeom>
              <a:blipFill>
                <a:blip r:embed="rId5"/>
                <a:stretch>
                  <a:fillRect l="-506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53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FFDA8-DDD5-123B-EEE5-970C5E5D3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BCCA3F1-5A87-448A-3964-8F47140424EE}"/>
                  </a:ext>
                </a:extLst>
              </p:cNvPr>
              <p:cNvSpPr txBox="1"/>
              <p:nvPr/>
            </p:nvSpPr>
            <p:spPr>
              <a:xfrm>
                <a:off x="32379" y="0"/>
                <a:ext cx="2407454" cy="471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𝑃𝑆𝑈</m:t>
                        </m:r>
                      </m:sub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altLang="zh-CN" sz="2400" dirty="0"/>
                  <a:t>-</a:t>
                </a:r>
                <a:r>
                  <a:rPr lang="zh-CN" altLang="en-US" sz="2400" dirty="0"/>
                  <a:t>方案内容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BCCA3F1-5A87-448A-3964-8F4714042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9" y="0"/>
                <a:ext cx="2407454" cy="471604"/>
              </a:xfrm>
              <a:prstGeom prst="rect">
                <a:avLst/>
              </a:prstGeom>
              <a:blipFill>
                <a:blip r:embed="rId3"/>
                <a:stretch>
                  <a:fillRect l="-506" t="-6494" b="-31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9A135036-3B82-74AE-D703-79625ABCA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518" y="107972"/>
            <a:ext cx="9261230" cy="63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91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857AA-3D4D-8E58-A165-9139757A8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FAD12AE-D49B-F9C4-F679-D15FD43727E4}"/>
                  </a:ext>
                </a:extLst>
              </p:cNvPr>
              <p:cNvSpPr txBox="1"/>
              <p:nvPr/>
            </p:nvSpPr>
            <p:spPr>
              <a:xfrm>
                <a:off x="518626" y="149320"/>
                <a:ext cx="2407454" cy="471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𝑃𝑆𝑈</m:t>
                        </m:r>
                      </m:sub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altLang="zh-CN" sz="2400" dirty="0"/>
                  <a:t>-</a:t>
                </a:r>
                <a:r>
                  <a:rPr lang="zh-CN" altLang="en-US" sz="2400" dirty="0"/>
                  <a:t>方案内容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FAD12AE-D49B-F9C4-F679-D15FD4372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26" y="149320"/>
                <a:ext cx="2407454" cy="471604"/>
              </a:xfrm>
              <a:prstGeom prst="rect">
                <a:avLst/>
              </a:prstGeom>
              <a:blipFill>
                <a:blip r:embed="rId3"/>
                <a:stretch>
                  <a:fillRect l="-506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36D10A01-6894-71EF-383C-3E16AC327D86}"/>
              </a:ext>
            </a:extLst>
          </p:cNvPr>
          <p:cNvGrpSpPr/>
          <p:nvPr/>
        </p:nvGrpSpPr>
        <p:grpSpPr>
          <a:xfrm>
            <a:off x="910756" y="533478"/>
            <a:ext cx="10273058" cy="5639319"/>
            <a:chOff x="910756" y="533478"/>
            <a:chExt cx="10273058" cy="5639319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6453F94-DE72-874A-A919-2F50591A6AFC}"/>
                </a:ext>
              </a:extLst>
            </p:cNvPr>
            <p:cNvGrpSpPr/>
            <p:nvPr/>
          </p:nvGrpSpPr>
          <p:grpSpPr>
            <a:xfrm>
              <a:off x="910756" y="1235612"/>
              <a:ext cx="9001579" cy="4937185"/>
              <a:chOff x="240196" y="1244990"/>
              <a:chExt cx="9001579" cy="4937185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0B9CA528-46BE-6FBF-1F04-21EE8BAC3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196" y="1244990"/>
                <a:ext cx="9001579" cy="493718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85E5C406-3ADE-E236-CFD2-E9BFDEA4BBFB}"/>
                      </a:ext>
                    </a:extLst>
                  </p:cNvPr>
                  <p:cNvSpPr txBox="1"/>
                  <p:nvPr/>
                </p:nvSpPr>
                <p:spPr>
                  <a:xfrm>
                    <a:off x="4094946" y="1593910"/>
                    <a:ext cx="2138214" cy="39164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CN" altLang="en-US" dirty="0"/>
                      <a:t>存放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800" b="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800" b="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800" b="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1800" b="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的</m:t>
                        </m:r>
                      </m:oMath>
                    </a14:m>
                    <a:r>
                      <a:rPr lang="zh-CN" altLang="en-US" dirty="0"/>
                      <a:t>索引</a:t>
                    </a:r>
                    <a:endParaRPr lang="en-US" altLang="zh-CN" dirty="0"/>
                  </a:p>
                </p:txBody>
              </p:sp>
            </mc:Choice>
            <mc:Fallback xmlns=""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85E5C406-3ADE-E236-CFD2-E9BFDEA4BB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946" y="1593910"/>
                    <a:ext cx="2138214" cy="3916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64" t="-7813" b="-2031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B48B0981-87D3-FC12-2674-84AF12197878}"/>
                  </a:ext>
                </a:extLst>
              </p:cNvPr>
              <p:cNvCxnSpPr>
                <a:cxnSpLocks/>
                <a:stCxn id="10" idx="1"/>
              </p:cNvCxnSpPr>
              <p:nvPr/>
            </p:nvCxnSpPr>
            <p:spPr>
              <a:xfrm flipH="1">
                <a:off x="3169920" y="1789733"/>
                <a:ext cx="925026" cy="32354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3C4F850-7DD3-3E3B-84D7-09FF67CFFD6D}"/>
                  </a:ext>
                </a:extLst>
              </p:cNvPr>
              <p:cNvSpPr txBox="1"/>
              <p:nvPr/>
            </p:nvSpPr>
            <p:spPr>
              <a:xfrm>
                <a:off x="5527506" y="3666550"/>
                <a:ext cx="12644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存在交集</a:t>
                </a:r>
                <a:endParaRPr lang="en-US" altLang="zh-CN" dirty="0"/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E3859617-EEF1-3A22-06B8-B8FEB6166BEB}"/>
                  </a:ext>
                </a:extLst>
              </p:cNvPr>
              <p:cNvCxnSpPr>
                <a:cxnSpLocks/>
                <a:stCxn id="16" idx="1"/>
              </p:cNvCxnSpPr>
              <p:nvPr/>
            </p:nvCxnSpPr>
            <p:spPr>
              <a:xfrm flipH="1">
                <a:off x="4602480" y="3851216"/>
                <a:ext cx="925026" cy="33470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BCF71F7F-5073-3544-0D2D-49E40478DCB7}"/>
                    </a:ext>
                  </a:extLst>
                </p:cNvPr>
                <p:cNvSpPr txBox="1"/>
                <p:nvPr/>
              </p:nvSpPr>
              <p:spPr>
                <a:xfrm>
                  <a:off x="6948343" y="533478"/>
                  <a:ext cx="423547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/>
                    <a:t>X</a:t>
                  </a:r>
                  <a:r>
                    <a:rPr lang="zh-CN" altLang="en-US" dirty="0"/>
                    <a:t>中的元素以特殊顺序进行排列时，</a:t>
                  </a:r>
                  <a:r>
                    <a:rPr lang="en-US" altLang="zh-CN" dirty="0"/>
                    <a:t>R</a:t>
                  </a:r>
                  <a:r>
                    <a:rPr lang="zh-CN" altLang="en-US" dirty="0"/>
                    <a:t>可能会根据获得的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dirty="0"/>
                    <a:t>推断出</a:t>
                  </a:r>
                  <a:r>
                    <a:rPr lang="en-US" altLang="zh-CN" dirty="0"/>
                    <a:t>X</a:t>
                  </a:r>
                  <a:r>
                    <a:rPr lang="zh-CN" altLang="en-US" dirty="0"/>
                    <a:t>中额外信息。</a:t>
                  </a:r>
                  <a:endParaRPr lang="en-US" altLang="zh-CN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BCF71F7F-5073-3544-0D2D-49E40478D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343" y="533478"/>
                  <a:ext cx="423547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1295" t="-5660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1A4B35D8-FA7B-D788-264A-3791D78D069A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>
              <a:off x="5992837" y="856644"/>
              <a:ext cx="955506" cy="4437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3160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F8586-9CB0-707C-EA60-A928BED5A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8D3FA8-40CF-03B2-A229-8C4260342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40" y="1301510"/>
            <a:ext cx="7420876" cy="1827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109808-A13C-6938-958F-0F65E0C5FD32}"/>
                  </a:ext>
                </a:extLst>
              </p:cNvPr>
              <p:cNvSpPr txBox="1"/>
              <p:nvPr/>
            </p:nvSpPr>
            <p:spPr>
              <a:xfrm>
                <a:off x="518626" y="149320"/>
                <a:ext cx="2407454" cy="471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𝑃𝑆𝑈</m:t>
                        </m:r>
                      </m:sub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altLang="zh-CN" sz="2400" dirty="0"/>
                  <a:t>-</a:t>
                </a:r>
                <a:r>
                  <a:rPr lang="zh-CN" altLang="en-US" sz="2400" dirty="0"/>
                  <a:t>方案思路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109808-A13C-6938-958F-0F65E0C5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26" y="149320"/>
                <a:ext cx="2407454" cy="471604"/>
              </a:xfrm>
              <a:prstGeom prst="rect">
                <a:avLst/>
              </a:prstGeom>
              <a:blipFill>
                <a:blip r:embed="rId4"/>
                <a:stretch>
                  <a:fillRect l="-506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C2211BC0-9EF4-ADF7-1DCD-BE60831CD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20" y="4031910"/>
            <a:ext cx="10403840" cy="16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79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DF9B864-1B8F-45D4-2159-F64491EDB797}"/>
                  </a:ext>
                </a:extLst>
              </p:cNvPr>
              <p:cNvSpPr txBox="1"/>
              <p:nvPr/>
            </p:nvSpPr>
            <p:spPr>
              <a:xfrm>
                <a:off x="518626" y="149320"/>
                <a:ext cx="2407454" cy="476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𝑃𝑆𝑈</m:t>
                        </m:r>
                      </m:sub>
                      <m:sup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altLang="zh-CN" sz="2400" dirty="0"/>
                  <a:t>-</a:t>
                </a:r>
                <a:r>
                  <a:rPr lang="zh-CN" altLang="en-US" sz="2400" dirty="0"/>
                  <a:t>方案思路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DF9B864-1B8F-45D4-2159-F64491EDB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26" y="149320"/>
                <a:ext cx="2407454" cy="476092"/>
              </a:xfrm>
              <a:prstGeom prst="rect">
                <a:avLst/>
              </a:prstGeom>
              <a:blipFill>
                <a:blip r:embed="rId2"/>
                <a:stretch>
                  <a:fillRect l="-506" t="-6329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66DDF4B-DFE6-64AF-E3BA-4C7B3EDDD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47" y="923900"/>
            <a:ext cx="7643585" cy="5400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6261CB0-9B0B-13AF-A773-ED444563D99A}"/>
                  </a:ext>
                </a:extLst>
              </p:cNvPr>
              <p:cNvSpPr txBox="1"/>
              <p:nvPr/>
            </p:nvSpPr>
            <p:spPr>
              <a:xfrm>
                <a:off x="9890760" y="4802728"/>
                <a:ext cx="2221593" cy="879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800" b="1" dirty="0">
                    <a:solidFill>
                      <a:srgbClr val="0606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Comp</a:t>
                </a:r>
                <a:r>
                  <a:rPr lang="zh-CN" altLang="en-US" sz="1800" b="1" dirty="0">
                    <a:solidFill>
                      <a:srgbClr val="0606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𝒎𝒏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Comm</a:t>
                </a:r>
                <a:r>
                  <a:rPr lang="zh-CN" altLang="en-US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1800" b="1" dirty="0">
                    <a:solidFill>
                      <a:srgbClr val="060607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𝒎𝒏</m:t>
                    </m:r>
                    <m:r>
                      <a:rPr lang="en-US" altLang="zh-CN" sz="18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6261CB0-9B0B-13AF-A773-ED444563D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760" y="4802728"/>
                <a:ext cx="2221593" cy="879664"/>
              </a:xfrm>
              <a:prstGeom prst="rect">
                <a:avLst/>
              </a:prstGeom>
              <a:blipFill>
                <a:blip r:embed="rId4"/>
                <a:stretch>
                  <a:fillRect l="-2473" b="-9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D25CC97-B27A-83BC-81F4-2FC91C988F9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598458" y="4683760"/>
            <a:ext cx="2292302" cy="558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948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44CEA-590B-B0A8-4CEA-107118B84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8CB7E53-F678-4D80-86AF-724828E21679}"/>
                  </a:ext>
                </a:extLst>
              </p:cNvPr>
              <p:cNvSpPr txBox="1"/>
              <p:nvPr/>
            </p:nvSpPr>
            <p:spPr>
              <a:xfrm>
                <a:off x="518626" y="149320"/>
                <a:ext cx="2407454" cy="476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𝑃𝑆𝑈</m:t>
                        </m:r>
                      </m:sub>
                      <m:sup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altLang="zh-CN" sz="2400" dirty="0"/>
                  <a:t>-</a:t>
                </a:r>
                <a:r>
                  <a:rPr lang="zh-CN" altLang="en-US" sz="2400" dirty="0"/>
                  <a:t>方案思路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8CB7E53-F678-4D80-86AF-724828E21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26" y="149320"/>
                <a:ext cx="2407454" cy="476092"/>
              </a:xfrm>
              <a:prstGeom prst="rect">
                <a:avLst/>
              </a:prstGeom>
              <a:blipFill>
                <a:blip r:embed="rId2"/>
                <a:stretch>
                  <a:fillRect l="-506" t="-6329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9D369EFE-AA4D-63F7-FE88-3AE8DE9C8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5" y="1079500"/>
            <a:ext cx="7261786" cy="4871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A9857CD-3BA8-4C3A-B37C-0192B96329F7}"/>
                  </a:ext>
                </a:extLst>
              </p:cNvPr>
              <p:cNvSpPr txBox="1"/>
              <p:nvPr/>
            </p:nvSpPr>
            <p:spPr>
              <a:xfrm>
                <a:off x="7929880" y="2172454"/>
                <a:ext cx="420624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/>
                  <a:t>1.</a:t>
                </a:r>
                <a:r>
                  <a:rPr lang="zh-CN" altLang="zh-CN" dirty="0">
                    <a:effectLst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Cambria Math" panose="02040503050406030204" pitchFamily="18" charset="0"/>
                      </a:rPr>
                      <m:t>∉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zh-CN" altLang="en-US" sz="1800" dirty="0"/>
                  <a:t>，</a:t>
                </a:r>
                <a:r>
                  <a:rPr lang="en-US" altLang="zh-CN" dirty="0"/>
                  <a:t>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sz="1800" dirty="0"/>
                  <a:t>R-&gt;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1800" dirty="0"/>
                  <a:t>-&gt;Cuckoo hash</a:t>
                </a:r>
                <a:r>
                  <a:rPr lang="zh-CN" altLang="en-US" sz="1800" dirty="0"/>
                  <a:t>位置信息；</a:t>
                </a:r>
                <a:endParaRPr lang="en-US" altLang="zh-CN" sz="1800" dirty="0"/>
              </a:p>
              <a:p>
                <a:r>
                  <a:rPr lang="en-US" altLang="zh-CN" sz="1800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zh-CN" altLang="en-US" sz="1800" dirty="0"/>
                  <a:t>，</a:t>
                </a:r>
                <a:r>
                  <a:rPr lang="en-US" altLang="zh-CN" dirty="0"/>
                  <a:t> 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↛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dirty="0"/>
                  <a:t>，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知道存在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A9857CD-3BA8-4C3A-B37C-0192B9632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880" y="2172454"/>
                <a:ext cx="4206240" cy="1200329"/>
              </a:xfrm>
              <a:prstGeom prst="rect">
                <a:avLst/>
              </a:prstGeom>
              <a:blipFill>
                <a:blip r:embed="rId4"/>
                <a:stretch>
                  <a:fillRect l="-1304" t="-2538" b="-15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7820A6D-1797-88B4-52B3-823D65E313AF}"/>
              </a:ext>
            </a:extLst>
          </p:cNvPr>
          <p:cNvCxnSpPr>
            <a:cxnSpLocks/>
          </p:cNvCxnSpPr>
          <p:nvPr/>
        </p:nvCxnSpPr>
        <p:spPr>
          <a:xfrm flipH="1" flipV="1">
            <a:off x="6680200" y="5202674"/>
            <a:ext cx="1838960" cy="3192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11E977D-C694-3428-EFD3-CBB5F9F50AE0}"/>
              </a:ext>
            </a:extLst>
          </p:cNvPr>
          <p:cNvSpPr txBox="1"/>
          <p:nvPr/>
        </p:nvSpPr>
        <p:spPr>
          <a:xfrm>
            <a:off x="7421880" y="5629186"/>
            <a:ext cx="46634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800" dirty="0"/>
              <a:t>为隐藏发送者条目的数量，添加随机元素。</a:t>
            </a:r>
            <a:endParaRPr lang="en-US" altLang="zh-CN" sz="1800" dirty="0"/>
          </a:p>
          <a:p>
            <a:pPr marL="342900" indent="-342900">
              <a:buAutoNum type="arabicPeriod"/>
            </a:pPr>
            <a:r>
              <a:rPr lang="zh-CN" altLang="en-US" dirty="0"/>
              <a:t>不同</a:t>
            </a:r>
            <a:r>
              <a:rPr lang="en-US" altLang="zh-CN" dirty="0"/>
              <a:t>hash</a:t>
            </a:r>
            <a:r>
              <a:rPr lang="zh-CN" altLang="en-US" dirty="0"/>
              <a:t>映射相同元素到同一个桶中，只发送一次。</a:t>
            </a:r>
          </a:p>
        </p:txBody>
      </p:sp>
    </p:spTree>
    <p:extLst>
      <p:ext uri="{BB962C8B-B14F-4D97-AF65-F5344CB8AC3E}">
        <p14:creationId xmlns:p14="http://schemas.microsoft.com/office/powerpoint/2010/main" val="666973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4D6E9-3213-2DA4-B94A-0B889E571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8A76C5F-A10D-80E9-F7F7-1DFF3D124D0E}"/>
                  </a:ext>
                </a:extLst>
              </p:cNvPr>
              <p:cNvSpPr txBox="1"/>
              <p:nvPr/>
            </p:nvSpPr>
            <p:spPr>
              <a:xfrm>
                <a:off x="0" y="41468"/>
                <a:ext cx="2407454" cy="476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𝑃𝑆𝑈</m:t>
                        </m:r>
                      </m:sub>
                      <m:sup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altLang="zh-CN" sz="2400" dirty="0"/>
                  <a:t>-</a:t>
                </a:r>
                <a:r>
                  <a:rPr lang="zh-CN" altLang="en-US" sz="2400" dirty="0"/>
                  <a:t>方案内容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8A76C5F-A10D-80E9-F7F7-1DFF3D124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468"/>
                <a:ext cx="2407454" cy="476092"/>
              </a:xfrm>
              <a:prstGeom prst="rect">
                <a:avLst/>
              </a:prstGeom>
              <a:blipFill>
                <a:blip r:embed="rId2"/>
                <a:stretch>
                  <a:fillRect l="-506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47CD2522-2882-60E5-73E2-C4EBCFD99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653" y="126135"/>
            <a:ext cx="8862369" cy="652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84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5A008-CE3D-512E-A443-C27182AAB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F75CB66-1C42-13A0-5BB2-D53259A50CF5}"/>
                  </a:ext>
                </a:extLst>
              </p:cNvPr>
              <p:cNvSpPr txBox="1"/>
              <p:nvPr/>
            </p:nvSpPr>
            <p:spPr>
              <a:xfrm>
                <a:off x="518626" y="149320"/>
                <a:ext cx="2407454" cy="476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𝑃𝑆𝑈</m:t>
                        </m:r>
                      </m:sub>
                      <m:sup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altLang="zh-CN" sz="2400" dirty="0"/>
                  <a:t>-</a:t>
                </a:r>
                <a:r>
                  <a:rPr lang="zh-CN" altLang="en-US" sz="2400" dirty="0"/>
                  <a:t>方案内容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F75CB66-1C42-13A0-5BB2-D53259A50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26" y="149320"/>
                <a:ext cx="2407454" cy="476092"/>
              </a:xfrm>
              <a:prstGeom prst="rect">
                <a:avLst/>
              </a:prstGeom>
              <a:blipFill>
                <a:blip r:embed="rId2"/>
                <a:stretch>
                  <a:fillRect l="-506" t="-6329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700BA1D2-8995-0760-4C65-6EE78C7B870A}"/>
              </a:ext>
            </a:extLst>
          </p:cNvPr>
          <p:cNvGrpSpPr/>
          <p:nvPr/>
        </p:nvGrpSpPr>
        <p:grpSpPr>
          <a:xfrm>
            <a:off x="1416411" y="948630"/>
            <a:ext cx="9481098" cy="5118444"/>
            <a:chOff x="319131" y="868913"/>
            <a:chExt cx="9481098" cy="511844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0A7A957-DC32-9AF3-A821-62D5D2130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131" y="868913"/>
              <a:ext cx="9481098" cy="44415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10B31FF-9692-ED5B-0380-9D582183DD97}"/>
                    </a:ext>
                  </a:extLst>
                </p:cNvPr>
                <p:cNvSpPr txBox="1"/>
                <p:nvPr/>
              </p:nvSpPr>
              <p:spPr>
                <a:xfrm>
                  <a:off x="652193" y="5553969"/>
                  <a:ext cx="5368779" cy="433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⊕</m:t>
                        </m:r>
                        <m:sSubSup>
                          <m:sSubSup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⊕</m:t>
                        </m:r>
                        <m:sSubSup>
                          <m:sSubSup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⊕</m:t>
                        </m:r>
                        <m:sSubSup>
                          <m:sSubSup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⊕</m:t>
                        </m:r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  <m:sup>
                            <m: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10B31FF-9692-ED5B-0380-9D582183D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93" y="5553969"/>
                  <a:ext cx="5368779" cy="4333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6F08A769-85AB-6863-56B4-49BD22C75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0763" y="4942449"/>
              <a:ext cx="1298917" cy="6115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38C0975-05BA-1E54-FB77-AEA345C7B109}"/>
              </a:ext>
            </a:extLst>
          </p:cNvPr>
          <p:cNvGrpSpPr/>
          <p:nvPr/>
        </p:nvGrpSpPr>
        <p:grpSpPr>
          <a:xfrm>
            <a:off x="9169399" y="1633035"/>
            <a:ext cx="2887133" cy="889151"/>
            <a:chOff x="9169399" y="1633035"/>
            <a:chExt cx="2887133" cy="889151"/>
          </a:xfrm>
        </p:grpSpPr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94BD80C0-EE07-7CA9-8785-73AC3A57BB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2743" y="2002367"/>
              <a:ext cx="996657" cy="5198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2A5B18A-1C6B-4855-5E26-06C219B297DD}"/>
                    </a:ext>
                  </a:extLst>
                </p:cNvPr>
                <p:cNvSpPr txBox="1"/>
                <p:nvPr/>
              </p:nvSpPr>
              <p:spPr>
                <a:xfrm>
                  <a:off x="9169399" y="1633035"/>
                  <a:ext cx="288713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800" dirty="0"/>
                    <a:t>利用</a:t>
                  </a:r>
                  <a14:m>
                    <m:oMath xmlns:m="http://schemas.openxmlformats.org/officeDocument/2006/math">
                      <m:r>
                        <a:rPr lang="en-US" altLang="zh-CN" sz="1800" i="1" dirty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zh-CN" altLang="en-US" sz="1800" dirty="0"/>
                    <a:t>记录需要发送的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2A5B18A-1C6B-4855-5E26-06C219B29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9399" y="1633035"/>
                  <a:ext cx="288713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688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96236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587A8C-82E3-A7C2-E287-89CB71713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8" y="755109"/>
            <a:ext cx="11199876" cy="58575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8D9494E-4ED1-B8DC-827E-74522006BFFB}"/>
              </a:ext>
            </a:extLst>
          </p:cNvPr>
          <p:cNvSpPr txBox="1"/>
          <p:nvPr/>
        </p:nvSpPr>
        <p:spPr>
          <a:xfrm>
            <a:off x="172382" y="116992"/>
            <a:ext cx="4009092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w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  <a:sym typeface="Wingdings" panose="05000000000000000000" pitchFamily="2" charset="2"/>
              </a:rPr>
              <a:t>PSU</a:t>
            </a:r>
          </a:p>
        </p:txBody>
      </p:sp>
    </p:spTree>
    <p:extLst>
      <p:ext uri="{BB962C8B-B14F-4D97-AF65-F5344CB8AC3E}">
        <p14:creationId xmlns:p14="http://schemas.microsoft.com/office/powerpoint/2010/main" val="3288174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129FE-9709-22CE-EA6B-FDA14EF2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BDF80DD-D74F-2A94-F368-CAA343F7C8BF}"/>
                  </a:ext>
                </a:extLst>
              </p:cNvPr>
              <p:cNvSpPr txBox="1"/>
              <p:nvPr/>
            </p:nvSpPr>
            <p:spPr>
              <a:xfrm>
                <a:off x="518626" y="149320"/>
                <a:ext cx="2407454" cy="476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𝑃𝑆𝑈</m:t>
                        </m:r>
                      </m:sub>
                      <m:sup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altLang="zh-CN" sz="2400" dirty="0"/>
                  <a:t>-</a:t>
                </a:r>
                <a:r>
                  <a:rPr lang="zh-CN" altLang="en-US" sz="2400" dirty="0"/>
                  <a:t>方案思路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BDF80DD-D74F-2A94-F368-CAA343F7C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26" y="149320"/>
                <a:ext cx="2407454" cy="476092"/>
              </a:xfrm>
              <a:prstGeom prst="rect">
                <a:avLst/>
              </a:prstGeom>
              <a:blipFill>
                <a:blip r:embed="rId2"/>
                <a:stretch>
                  <a:fillRect l="-506" t="-6329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4163F66-DD01-7FDA-31C2-8C28CC515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63" y="21767"/>
            <a:ext cx="706250" cy="8258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98EE3F-33D8-4F08-9EE1-266B303BF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556" y="45212"/>
            <a:ext cx="706250" cy="718604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BF71B421-D8E7-7C1A-52DA-D7A897CCB024}"/>
              </a:ext>
            </a:extLst>
          </p:cNvPr>
          <p:cNvGrpSpPr/>
          <p:nvPr/>
        </p:nvGrpSpPr>
        <p:grpSpPr>
          <a:xfrm>
            <a:off x="9302372" y="773590"/>
            <a:ext cx="2561382" cy="377563"/>
            <a:chOff x="9227344" y="786510"/>
            <a:chExt cx="2561382" cy="3775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36B5BF06-E840-7BE8-7828-B20D4426CC49}"/>
                    </a:ext>
                  </a:extLst>
                </p:cNvPr>
                <p:cNvSpPr txBox="1"/>
                <p:nvPr/>
              </p:nvSpPr>
              <p:spPr>
                <a:xfrm>
                  <a:off x="9678572" y="794485"/>
                  <a:ext cx="2110154" cy="3695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zh-CN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zh-CN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zh-CN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36B5BF06-E840-7BE8-7828-B20D4426CC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8572" y="794485"/>
                  <a:ext cx="2110154" cy="369588"/>
                </a:xfrm>
                <a:prstGeom prst="rect">
                  <a:avLst/>
                </a:prstGeom>
                <a:blipFill>
                  <a:blip r:embed="rId5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E409A15-4F23-2951-8E40-5092D07E7E21}"/>
                </a:ext>
              </a:extLst>
            </p:cNvPr>
            <p:cNvSpPr txBox="1"/>
            <p:nvPr/>
          </p:nvSpPr>
          <p:spPr>
            <a:xfrm>
              <a:off x="9227344" y="78651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其中</a:t>
              </a:r>
            </a:p>
          </p:txBody>
        </p:sp>
      </p:grp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D9FDDA8-A558-B24B-3CB7-D6246D0DE10C}"/>
              </a:ext>
            </a:extLst>
          </p:cNvPr>
          <p:cNvCxnSpPr>
            <a:cxnSpLocks/>
          </p:cNvCxnSpPr>
          <p:nvPr/>
        </p:nvCxnSpPr>
        <p:spPr>
          <a:xfrm>
            <a:off x="2826013" y="4413887"/>
            <a:ext cx="1357083" cy="99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25C22AF-9BDF-4A1E-B185-A92B62C95A9C}"/>
                  </a:ext>
                </a:extLst>
              </p:cNvPr>
              <p:cNvSpPr txBox="1"/>
              <p:nvPr/>
            </p:nvSpPr>
            <p:spPr>
              <a:xfrm>
                <a:off x="8079236" y="2856859"/>
                <a:ext cx="2232382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⊕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25C22AF-9BDF-4A1E-B185-A92B62C95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236" y="2856859"/>
                <a:ext cx="2232382" cy="411395"/>
              </a:xfrm>
              <a:prstGeom prst="rect">
                <a:avLst/>
              </a:prstGeom>
              <a:blipFill>
                <a:blip r:embed="rId6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43FEA235-C977-E249-1B9D-06FF186D2821}"/>
                  </a:ext>
                </a:extLst>
              </p:cNvPr>
              <p:cNvSpPr txBox="1"/>
              <p:nvPr/>
            </p:nvSpPr>
            <p:spPr>
              <a:xfrm>
                <a:off x="8253045" y="2447125"/>
                <a:ext cx="1556825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43FEA235-C977-E249-1B9D-06FF186D2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045" y="2447125"/>
                <a:ext cx="1556825" cy="391646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本框 76">
            <a:extLst>
              <a:ext uri="{FF2B5EF4-FFF2-40B4-BE49-F238E27FC236}">
                <a16:creationId xmlns:a16="http://schemas.microsoft.com/office/drawing/2014/main" id="{ADB01DED-5997-07A8-A97E-01FCA6531636}"/>
              </a:ext>
            </a:extLst>
          </p:cNvPr>
          <p:cNvSpPr txBox="1"/>
          <p:nvPr/>
        </p:nvSpPr>
        <p:spPr>
          <a:xfrm>
            <a:off x="9165991" y="4404361"/>
            <a:ext cx="647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其中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0078A03C-BDAE-1FA2-DBB6-58BCCE4D3C15}"/>
                  </a:ext>
                </a:extLst>
              </p:cNvPr>
              <p:cNvSpPr txBox="1"/>
              <p:nvPr/>
            </p:nvSpPr>
            <p:spPr>
              <a:xfrm>
                <a:off x="9616571" y="4383682"/>
                <a:ext cx="1893018" cy="433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⊕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0078A03C-BDAE-1FA2-DBB6-58BCCE4D3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571" y="4383682"/>
                <a:ext cx="1893018" cy="4333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0E56EBAE-C133-63EE-758E-70C3F9CA9CEA}"/>
                  </a:ext>
                </a:extLst>
              </p:cNvPr>
              <p:cNvSpPr txBox="1"/>
              <p:nvPr/>
            </p:nvSpPr>
            <p:spPr>
              <a:xfrm>
                <a:off x="587582" y="2932033"/>
                <a:ext cx="252443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判断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是否在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不在，</a:t>
                </a:r>
                <a:r>
                  <a:rPr lang="en-US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]=1</m:t>
                    </m:r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r>
                  <a:rPr lang="zh-CN" altLang="en-US" dirty="0"/>
                  <a:t>否则，</a:t>
                </a:r>
                <a:r>
                  <a:rPr lang="en-US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]=0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0E56EBAE-C133-63EE-758E-70C3F9CA9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82" y="2932033"/>
                <a:ext cx="2524436" cy="923330"/>
              </a:xfrm>
              <a:prstGeom prst="rect">
                <a:avLst/>
              </a:prstGeom>
              <a:blipFill>
                <a:blip r:embed="rId9"/>
                <a:stretch>
                  <a:fillRect l="-1928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C7C5B469-09BF-5757-B9FC-D6C152417268}"/>
                  </a:ext>
                </a:extLst>
              </p:cNvPr>
              <p:cNvSpPr txBox="1"/>
              <p:nvPr/>
            </p:nvSpPr>
            <p:spPr>
              <a:xfrm>
                <a:off x="246792" y="4764371"/>
                <a:ext cx="11350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]=1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C7C5B469-09BF-5757-B9FC-D6C152417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92" y="4764371"/>
                <a:ext cx="1135096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44823F9D-7B37-5ECD-2521-D4FBF069216F}"/>
                  </a:ext>
                </a:extLst>
              </p:cNvPr>
              <p:cNvSpPr txBox="1"/>
              <p:nvPr/>
            </p:nvSpPr>
            <p:spPr>
              <a:xfrm>
                <a:off x="141284" y="5266911"/>
                <a:ext cx="14811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1800" b="0" i="1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]=1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44823F9D-7B37-5ECD-2521-D4FBF0692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84" y="5266911"/>
                <a:ext cx="1481189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组合 97">
            <a:extLst>
              <a:ext uri="{FF2B5EF4-FFF2-40B4-BE49-F238E27FC236}">
                <a16:creationId xmlns:a16="http://schemas.microsoft.com/office/drawing/2014/main" id="{BB1783E5-D686-C309-F778-ABCA25669985}"/>
              </a:ext>
            </a:extLst>
          </p:cNvPr>
          <p:cNvGrpSpPr/>
          <p:nvPr/>
        </p:nvGrpSpPr>
        <p:grpSpPr>
          <a:xfrm>
            <a:off x="2237653" y="661726"/>
            <a:ext cx="6928338" cy="5279866"/>
            <a:chOff x="2232073" y="490543"/>
            <a:chExt cx="6928338" cy="5279866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B3A6BDC6-CD08-4775-E734-D202B2D79B50}"/>
                </a:ext>
              </a:extLst>
            </p:cNvPr>
            <p:cNvGrpSpPr/>
            <p:nvPr/>
          </p:nvGrpSpPr>
          <p:grpSpPr>
            <a:xfrm>
              <a:off x="2232073" y="490543"/>
              <a:ext cx="6928338" cy="1047782"/>
              <a:chOff x="2232073" y="490543"/>
              <a:chExt cx="6928338" cy="104778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FAD578D-03B6-8CAB-2412-51DE5DC425D9}"/>
                  </a:ext>
                </a:extLst>
              </p:cNvPr>
              <p:cNvSpPr/>
              <p:nvPr/>
            </p:nvSpPr>
            <p:spPr>
              <a:xfrm>
                <a:off x="4142486" y="752021"/>
                <a:ext cx="2879187" cy="515815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Permute+Share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722B1E13-8914-D6F7-8736-33F8C42B0B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5403" y="849897"/>
                <a:ext cx="1357083" cy="99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9425E6EE-3E13-2EAB-92B5-AB6E4E77FA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21673" y="863966"/>
                <a:ext cx="137205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80F7C04B-9F05-A984-4691-415B1DE1C329}"/>
                      </a:ext>
                    </a:extLst>
                  </p:cNvPr>
                  <p:cNvSpPr txBox="1"/>
                  <p:nvPr/>
                </p:nvSpPr>
                <p:spPr>
                  <a:xfrm>
                    <a:off x="2572955" y="490543"/>
                    <a:ext cx="70625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80F7C04B-9F05-A984-4691-415B1DE1C3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2955" y="490543"/>
                    <a:ext cx="706250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5575A50C-E566-E175-0FBA-AC3A27782EB2}"/>
                      </a:ext>
                    </a:extLst>
                  </p:cNvPr>
                  <p:cNvSpPr txBox="1"/>
                  <p:nvPr/>
                </p:nvSpPr>
                <p:spPr>
                  <a:xfrm>
                    <a:off x="7822471" y="504012"/>
                    <a:ext cx="63690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80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5575A50C-E566-E175-0FBA-AC3A27782E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2471" y="504012"/>
                    <a:ext cx="636901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400185C8-9461-1139-065C-38F54272FF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511" y="1164073"/>
                <a:ext cx="140397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8ECB9851-8AF5-1CE6-6D1B-8603179AE9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2573" y="1190261"/>
                <a:ext cx="143679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6FE657A3-5E71-85C2-758F-008DA5CB0357}"/>
                      </a:ext>
                    </a:extLst>
                  </p:cNvPr>
                  <p:cNvSpPr txBox="1"/>
                  <p:nvPr/>
                </p:nvSpPr>
                <p:spPr>
                  <a:xfrm>
                    <a:off x="2232073" y="1168993"/>
                    <a:ext cx="181473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, · · · , 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6FE657A3-5E71-85C2-758F-008DA5CB03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2073" y="1168993"/>
                    <a:ext cx="1814732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AE6F144C-639D-7502-CD4E-CD4ED17613B6}"/>
                      </a:ext>
                    </a:extLst>
                  </p:cNvPr>
                  <p:cNvSpPr txBox="1"/>
                  <p:nvPr/>
                </p:nvSpPr>
                <p:spPr>
                  <a:xfrm>
                    <a:off x="7345679" y="1157202"/>
                    <a:ext cx="1814732" cy="37818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Sup>
                            <m:sSub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, · · · ,</m:t>
                          </m:r>
                          <m:sSubSup>
                            <m:sSub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AE6F144C-639D-7502-CD4E-CD4ED17613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45679" y="1157202"/>
                    <a:ext cx="1814732" cy="37818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4F700302-065E-86D5-A13D-35013F8C00E6}"/>
                </a:ext>
              </a:extLst>
            </p:cNvPr>
            <p:cNvGrpSpPr/>
            <p:nvPr/>
          </p:nvGrpSpPr>
          <p:grpSpPr>
            <a:xfrm>
              <a:off x="2738511" y="1735376"/>
              <a:ext cx="5809339" cy="1162160"/>
              <a:chOff x="2738511" y="1735376"/>
              <a:chExt cx="5809339" cy="1162160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7A2D4DF-4CCD-7FB8-9530-82B0F3D5AC8F}"/>
                  </a:ext>
                </a:extLst>
              </p:cNvPr>
              <p:cNvSpPr/>
              <p:nvPr/>
            </p:nvSpPr>
            <p:spPr>
              <a:xfrm>
                <a:off x="4142486" y="2067351"/>
                <a:ext cx="2879187" cy="515815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MP-OPRF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0F2FFCA9-17BC-178F-C935-1164DE19D9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5403" y="2188672"/>
                <a:ext cx="1357083" cy="99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D43ADAC7-5317-23E6-3577-A4069FDBDA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511" y="2502848"/>
                <a:ext cx="140397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AA1599A7-5C2E-485E-9A6A-FE0A14338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2573" y="2332089"/>
                <a:ext cx="143679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3395EF08-B740-A0B0-08DD-575F151F0297}"/>
                      </a:ext>
                    </a:extLst>
                  </p:cNvPr>
                  <p:cNvSpPr txBox="1"/>
                  <p:nvPr/>
                </p:nvSpPr>
                <p:spPr>
                  <a:xfrm>
                    <a:off x="3044954" y="1735376"/>
                    <a:ext cx="758223" cy="39651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zh-CN" altLang="en-US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3395EF08-B740-A0B0-08DD-575F151F02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4954" y="1735376"/>
                    <a:ext cx="758223" cy="39651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400" r="-24800" b="-923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2FD748B3-E15C-EE9F-DAEC-72E6A82AB496}"/>
                      </a:ext>
                    </a:extLst>
                  </p:cNvPr>
                  <p:cNvSpPr txBox="1"/>
                  <p:nvPr/>
                </p:nvSpPr>
                <p:spPr>
                  <a:xfrm>
                    <a:off x="7610622" y="2004006"/>
                    <a:ext cx="93722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2FD748B3-E15C-EE9F-DAEC-72E6A82AB4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10622" y="2004006"/>
                    <a:ext cx="937228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5F4D8CFC-443F-AC8E-63C1-639499F1D1FB}"/>
                      </a:ext>
                    </a:extLst>
                  </p:cNvPr>
                  <p:cNvSpPr txBox="1"/>
                  <p:nvPr/>
                </p:nvSpPr>
                <p:spPr>
                  <a:xfrm>
                    <a:off x="2826013" y="2501017"/>
                    <a:ext cx="758223" cy="39651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5F4D8CFC-443F-AC8E-63C1-639499F1D1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6013" y="2501017"/>
                    <a:ext cx="758223" cy="39651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3226" r="-98387" b="-923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184073AB-E7AD-6E3A-3CDB-234FC346FB82}"/>
                </a:ext>
              </a:extLst>
            </p:cNvPr>
            <p:cNvSpPr/>
            <p:nvPr/>
          </p:nvSpPr>
          <p:spPr>
            <a:xfrm>
              <a:off x="4183096" y="4128440"/>
              <a:ext cx="2879187" cy="515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Permute+Share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4F244D84-F020-7152-CB89-0CB8F22E0A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2283" y="4240385"/>
              <a:ext cx="137205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9F9DCE5C-D952-15EC-52B2-22E6B96898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79121" y="4540492"/>
              <a:ext cx="14039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5581675D-F80B-81B1-1255-C5B1EF32CF4F}"/>
                </a:ext>
              </a:extLst>
            </p:cNvPr>
            <p:cNvCxnSpPr>
              <a:cxnSpLocks/>
            </p:cNvCxnSpPr>
            <p:nvPr/>
          </p:nvCxnSpPr>
          <p:spPr>
            <a:xfrm>
              <a:off x="7063183" y="4566680"/>
              <a:ext cx="143679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BF3F9A7D-2536-1078-F52F-B998765FA856}"/>
                    </a:ext>
                  </a:extLst>
                </p:cNvPr>
                <p:cNvSpPr txBox="1"/>
                <p:nvPr/>
              </p:nvSpPr>
              <p:spPr>
                <a:xfrm>
                  <a:off x="7233555" y="3809128"/>
                  <a:ext cx="1814732" cy="3781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, · · · ,</m:t>
                        </m:r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BF3F9A7D-2536-1078-F52F-B998765FA8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3555" y="3809128"/>
                  <a:ext cx="1814732" cy="378180"/>
                </a:xfrm>
                <a:prstGeom prst="rect">
                  <a:avLst/>
                </a:prstGeom>
                <a:blipFill>
                  <a:blip r:embed="rId19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箭头: 右 55">
              <a:extLst>
                <a:ext uri="{FF2B5EF4-FFF2-40B4-BE49-F238E27FC236}">
                  <a16:creationId xmlns:a16="http://schemas.microsoft.com/office/drawing/2014/main" id="{B63BF621-BBDB-4E2F-8FC4-BC9615586465}"/>
                </a:ext>
              </a:extLst>
            </p:cNvPr>
            <p:cNvSpPr/>
            <p:nvPr/>
          </p:nvSpPr>
          <p:spPr>
            <a:xfrm rot="10800000">
              <a:off x="2738509" y="3251352"/>
              <a:ext cx="6142893" cy="26777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052B9642-6784-74EF-B75B-3D901807ED6C}"/>
                    </a:ext>
                  </a:extLst>
                </p:cNvPr>
                <p:cNvSpPr txBox="1"/>
                <p:nvPr/>
              </p:nvSpPr>
              <p:spPr>
                <a:xfrm>
                  <a:off x="5163153" y="2936981"/>
                  <a:ext cx="155651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052B9642-6784-74EF-B75B-3D901807ED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3153" y="2936981"/>
                  <a:ext cx="1556515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A812EE2D-92D4-496F-700D-393460C97E7C}"/>
                    </a:ext>
                  </a:extLst>
                </p:cNvPr>
                <p:cNvSpPr txBox="1"/>
                <p:nvPr/>
              </p:nvSpPr>
              <p:spPr>
                <a:xfrm>
                  <a:off x="2926080" y="3812834"/>
                  <a:ext cx="118002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A812EE2D-92D4-496F-700D-393460C97E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080" y="3812834"/>
                  <a:ext cx="1180022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C103896A-1E2B-C6A5-6BB8-6C56A279AE2B}"/>
                    </a:ext>
                  </a:extLst>
                </p:cNvPr>
                <p:cNvSpPr txBox="1"/>
                <p:nvPr/>
              </p:nvSpPr>
              <p:spPr>
                <a:xfrm>
                  <a:off x="3112018" y="4505600"/>
                  <a:ext cx="873209" cy="4106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∈[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C103896A-1E2B-C6A5-6BB8-6C56A279AE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018" y="4505600"/>
                  <a:ext cx="873209" cy="410690"/>
                </a:xfrm>
                <a:prstGeom prst="rect">
                  <a:avLst/>
                </a:prstGeom>
                <a:blipFill>
                  <a:blip r:embed="rId22"/>
                  <a:stretch>
                    <a:fillRect l="-2083" r="-10417" b="-73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9EA6CBD8-B9C4-3B15-5276-8913EFCABA5F}"/>
                    </a:ext>
                  </a:extLst>
                </p:cNvPr>
                <p:cNvSpPr txBox="1"/>
                <p:nvPr/>
              </p:nvSpPr>
              <p:spPr>
                <a:xfrm>
                  <a:off x="7586163" y="4555089"/>
                  <a:ext cx="873209" cy="4112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∈[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9EA6CBD8-B9C4-3B15-5276-8913EFCAB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6163" y="4555089"/>
                  <a:ext cx="873209" cy="411266"/>
                </a:xfrm>
                <a:prstGeom prst="rect">
                  <a:avLst/>
                </a:prstGeom>
                <a:blipFill>
                  <a:blip r:embed="rId23"/>
                  <a:stretch>
                    <a:fillRect l="-2083" r="-10417" b="-73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箭头: 右 87">
              <a:extLst>
                <a:ext uri="{FF2B5EF4-FFF2-40B4-BE49-F238E27FC236}">
                  <a16:creationId xmlns:a16="http://schemas.microsoft.com/office/drawing/2014/main" id="{2DFB4174-360B-17BA-4BB6-02D3E0F969BC}"/>
                </a:ext>
              </a:extLst>
            </p:cNvPr>
            <p:cNvSpPr/>
            <p:nvPr/>
          </p:nvSpPr>
          <p:spPr>
            <a:xfrm>
              <a:off x="2738509" y="5502638"/>
              <a:ext cx="6142893" cy="26777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EE90854C-4636-EC3D-1D5E-8A09865731B5}"/>
                    </a:ext>
                  </a:extLst>
                </p:cNvPr>
                <p:cNvSpPr txBox="1"/>
                <p:nvPr/>
              </p:nvSpPr>
              <p:spPr>
                <a:xfrm>
                  <a:off x="4246779" y="5166398"/>
                  <a:ext cx="2412711" cy="4153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⊕</m:t>
                        </m:r>
                        <m:sSubSup>
                          <m:sSubSup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EE90854C-4636-EC3D-1D5E-8A09865731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6779" y="5166398"/>
                  <a:ext cx="2412711" cy="41530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DB1582D5-3EAC-2286-AB05-9A1AE6962F83}"/>
                  </a:ext>
                </a:extLst>
              </p:cNvPr>
              <p:cNvSpPr txBox="1"/>
              <p:nvPr/>
            </p:nvSpPr>
            <p:spPr>
              <a:xfrm>
                <a:off x="6330462" y="5966402"/>
                <a:ext cx="6096000" cy="433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⊕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⊕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⊕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⊕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DB1582D5-3EAC-2286-AB05-9A1AE6962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62" y="5966402"/>
                <a:ext cx="6096000" cy="43338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001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23C7320-EBF5-4E59-BEEF-C9868ED57A5D}"/>
              </a:ext>
            </a:extLst>
          </p:cNvPr>
          <p:cNvSpPr txBox="1"/>
          <p:nvPr/>
        </p:nvSpPr>
        <p:spPr>
          <a:xfrm>
            <a:off x="272990" y="198214"/>
            <a:ext cx="8484769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w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  <a:sym typeface="Wingdings" panose="05000000000000000000" pitchFamily="2" charset="2"/>
              </a:rPr>
              <a:t>Evaluation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OPPOSans B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6F117A-98E2-55E1-1A77-2E116B47B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22" y="892044"/>
            <a:ext cx="11792556" cy="50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2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98B050A-2316-F7D1-75E3-656EAFE2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100" y="470916"/>
            <a:ext cx="8327229" cy="4329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D8C6A4E-7995-2A02-38CC-8EF31D160CE9}"/>
                  </a:ext>
                </a:extLst>
              </p:cNvPr>
              <p:cNvSpPr txBox="1"/>
              <p:nvPr/>
            </p:nvSpPr>
            <p:spPr>
              <a:xfrm>
                <a:off x="2363724" y="5070348"/>
                <a:ext cx="7151317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利用两个</a:t>
                </a:r>
                <a:r>
                  <a:rPr lang="en-US" altLang="zh-CN" dirty="0"/>
                  <a:t>sample hash</a:t>
                </a:r>
                <a:r>
                  <a:rPr lang="zh-CN" altLang="en-US" dirty="0"/>
                  <a:t>映射集合</a:t>
                </a:r>
                <a:r>
                  <a:rPr lang="en-US" altLang="zh-CN" dirty="0"/>
                  <a:t>X,Y</a:t>
                </a:r>
                <a:r>
                  <a:rPr lang="zh-CN" altLang="en-US" dirty="0"/>
                  <a:t>中的元素；</a:t>
                </a:r>
                <a:endParaRPr lang="en-US" altLang="zh-CN" dirty="0"/>
              </a:p>
              <a:p>
                <a:r>
                  <a:rPr lang="en-US" altLang="zh-CN" dirty="0"/>
                  <a:t>R</a:t>
                </a:r>
                <a:r>
                  <a:rPr lang="zh-CN" altLang="en-US" dirty="0"/>
                  <a:t>会学习交集中的元素</a:t>
                </a:r>
                <a:r>
                  <a:rPr lang="en-US" altLang="zh-CN" dirty="0">
                    <a:sym typeface="Wingdings" panose="05000000000000000000" pitchFamily="2" charset="2"/>
                  </a:rPr>
                  <a:t></a:t>
                </a:r>
                <a:r>
                  <a:rPr lang="zh-CN" altLang="en-US" dirty="0">
                    <a:sym typeface="Wingdings" panose="05000000000000000000" pitchFamily="2" charset="2"/>
                  </a:rPr>
                  <a:t>添加特殊元素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⊥</m:t>
                    </m:r>
                  </m:oMath>
                </a14:m>
                <a:r>
                  <a:rPr lang="zh-CN" altLang="en-US" dirty="0"/>
                  <a:t>和虚拟条目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泄露分析：</a:t>
                </a:r>
                <a:endParaRPr lang="en-US" altLang="zh-CN" dirty="0"/>
              </a:p>
              <a:p>
                <a:pPr marL="342900" indent="-342900">
                  <a:buAutoNum type="arabicPeriod"/>
                </a:pPr>
                <a:r>
                  <a:rPr lang="zh-CN" altLang="en-US" dirty="0"/>
                  <a:t>映射到发送方桶中真实条目都属于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342900" indent="-342900">
                  <a:buAutoNum type="arabicPeriod"/>
                </a:pPr>
                <a:r>
                  <a:rPr lang="zh-CN" altLang="en-US" dirty="0"/>
                  <a:t>没有真实条目映射到发送方的桶（所有的条目都是</a:t>
                </a:r>
                <a:r>
                  <a:rPr lang="zh-CN" altLang="en-US" dirty="0">
                    <a:sym typeface="Wingdings" panose="05000000000000000000" pitchFamily="2" charset="2"/>
                  </a:rPr>
                  <a:t>特殊元素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⊥</m:t>
                    </m:r>
                  </m:oMath>
                </a14:m>
                <a:r>
                  <a:rPr lang="zh-CN" altLang="en-US" dirty="0"/>
                  <a:t>）。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D8C6A4E-7995-2A02-38CC-8EF31D160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724" y="5070348"/>
                <a:ext cx="7151317" cy="1477328"/>
              </a:xfrm>
              <a:prstGeom prst="rect">
                <a:avLst/>
              </a:prstGeom>
              <a:blipFill>
                <a:blip r:embed="rId3"/>
                <a:stretch>
                  <a:fillRect l="-767" t="-2479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A5EC8C98-531F-5ABA-68A7-67BE2AEEE980}"/>
              </a:ext>
            </a:extLst>
          </p:cNvPr>
          <p:cNvSpPr txBox="1"/>
          <p:nvPr/>
        </p:nvSpPr>
        <p:spPr>
          <a:xfrm>
            <a:off x="387477" y="201168"/>
            <a:ext cx="3274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基于</a:t>
            </a:r>
            <a:r>
              <a:rPr lang="en-US" altLang="zh-CN" dirty="0"/>
              <a:t>RPMT</a:t>
            </a:r>
            <a:r>
              <a:rPr lang="zh-CN" altLang="en-US" dirty="0"/>
              <a:t>的</a:t>
            </a:r>
            <a:r>
              <a:rPr lang="en-US" altLang="zh-CN" dirty="0"/>
              <a:t>(</a:t>
            </a:r>
            <a:r>
              <a:rPr lang="en-US" altLang="zh-CN" dirty="0" err="1"/>
              <a:t>m,n</a:t>
            </a:r>
            <a:r>
              <a:rPr lang="en-US" altLang="zh-CN" dirty="0"/>
              <a:t>)-PSU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79E419E-4E88-350F-6137-F7196B96AE5D}"/>
              </a:ext>
            </a:extLst>
          </p:cNvPr>
          <p:cNvCxnSpPr>
            <a:cxnSpLocks/>
          </p:cNvCxnSpPr>
          <p:nvPr/>
        </p:nvCxnSpPr>
        <p:spPr>
          <a:xfrm flipH="1">
            <a:off x="8759485" y="1073834"/>
            <a:ext cx="853438" cy="2672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5A4FD00-C5E6-1C65-4433-A0451D20E69D}"/>
                  </a:ext>
                </a:extLst>
              </p:cNvPr>
              <p:cNvSpPr txBox="1"/>
              <p:nvPr/>
            </p:nvSpPr>
            <p:spPr>
              <a:xfrm>
                <a:off x="9655125" y="694790"/>
                <a:ext cx="248060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会学习交集中的元素。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5A4FD00-C5E6-1C65-4433-A0451D20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125" y="694790"/>
                <a:ext cx="2480604" cy="646331"/>
              </a:xfrm>
              <a:prstGeom prst="rect">
                <a:avLst/>
              </a:prstGeom>
              <a:blipFill>
                <a:blip r:embed="rId4"/>
                <a:stretch>
                  <a:fillRect l="-2211" t="-5660" r="-983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190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92C80-280F-18EC-C034-286491028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E430FA9-2942-51A3-8289-8A4D2DC22C6D}"/>
              </a:ext>
            </a:extLst>
          </p:cNvPr>
          <p:cNvSpPr txBox="1"/>
          <p:nvPr/>
        </p:nvSpPr>
        <p:spPr>
          <a:xfrm>
            <a:off x="104178" y="-144301"/>
            <a:ext cx="8484769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Permute  Share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Protocol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F917CA-21A2-73CD-3E7E-6D9506FF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027" y="451069"/>
            <a:ext cx="8134843" cy="636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4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E3875-2EC3-4C38-D4CB-EFEA97483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6AF7E4B-55F6-0D0A-6222-4C82F678654E}"/>
              </a:ext>
            </a:extLst>
          </p:cNvPr>
          <p:cNvSpPr txBox="1"/>
          <p:nvPr/>
        </p:nvSpPr>
        <p:spPr>
          <a:xfrm>
            <a:off x="104178" y="-144301"/>
            <a:ext cx="8484769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Permute  Share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Protocol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B938135-A75C-F68A-E4B2-9C9617289928}"/>
              </a:ext>
            </a:extLst>
          </p:cNvPr>
          <p:cNvGrpSpPr/>
          <p:nvPr/>
        </p:nvGrpSpPr>
        <p:grpSpPr>
          <a:xfrm>
            <a:off x="3342361" y="804436"/>
            <a:ext cx="5754585" cy="825082"/>
            <a:chOff x="3274628" y="558903"/>
            <a:chExt cx="5754585" cy="825082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FB04B20-DA15-D773-4721-9695EE8EE6C6}"/>
                </a:ext>
              </a:extLst>
            </p:cNvPr>
            <p:cNvGrpSpPr/>
            <p:nvPr/>
          </p:nvGrpSpPr>
          <p:grpSpPr>
            <a:xfrm>
              <a:off x="3274628" y="558903"/>
              <a:ext cx="5754585" cy="825082"/>
              <a:chOff x="2807734" y="639337"/>
              <a:chExt cx="5754585" cy="825082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590C455-3491-692C-7CAD-6E549252614D}"/>
                  </a:ext>
                </a:extLst>
              </p:cNvPr>
              <p:cNvSpPr/>
              <p:nvPr/>
            </p:nvSpPr>
            <p:spPr>
              <a:xfrm>
                <a:off x="4245433" y="948604"/>
                <a:ext cx="2879187" cy="515815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2-SW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DDB2F521-6018-A5E8-6E3F-FB2957BBE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5520" y="1386844"/>
                <a:ext cx="143679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8A630A13-EFB9-1DC1-8BF3-DDD4D220CD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4620" y="1030983"/>
                <a:ext cx="143679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C0E71986-1CA2-129A-0AB1-D4649DC2E9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8634" y="1386844"/>
                <a:ext cx="143679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DDAEE3E4-9BCE-5CDF-90C7-0F53C32E8B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734" y="1030983"/>
                <a:ext cx="143679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F645C194-BEFA-BE93-E0BA-BBC5F68FB54B}"/>
                      </a:ext>
                    </a:extLst>
                  </p:cNvPr>
                  <p:cNvSpPr txBox="1"/>
                  <p:nvPr/>
                </p:nvSpPr>
                <p:spPr>
                  <a:xfrm>
                    <a:off x="3019424" y="639337"/>
                    <a:ext cx="79057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F645C194-BEFA-BE93-E0BA-BBC5F68FB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9424" y="639337"/>
                    <a:ext cx="79057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87D05E91-597F-6000-51CF-A9E9E9ED3C2E}"/>
                    </a:ext>
                  </a:extLst>
                </p:cNvPr>
                <p:cNvSpPr txBox="1"/>
                <p:nvPr/>
              </p:nvSpPr>
              <p:spPr>
                <a:xfrm>
                  <a:off x="3469383" y="961752"/>
                  <a:ext cx="790576" cy="391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87D05E91-597F-6000-51CF-A9E9E9ED3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9383" y="961752"/>
                  <a:ext cx="790576" cy="391646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2DF0DE7A-9B14-F833-6334-D14E2A59DF9B}"/>
                    </a:ext>
                  </a:extLst>
                </p:cNvPr>
                <p:cNvSpPr txBox="1"/>
                <p:nvPr/>
              </p:nvSpPr>
              <p:spPr>
                <a:xfrm>
                  <a:off x="7914625" y="581217"/>
                  <a:ext cx="7905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2DF0DE7A-9B14-F833-6334-D14E2A59D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4625" y="581217"/>
                  <a:ext cx="79057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DA8F8FD6-E8D4-25EE-D416-C38E3DEFD187}"/>
                    </a:ext>
                  </a:extLst>
                </p:cNvPr>
                <p:cNvSpPr txBox="1"/>
                <p:nvPr/>
              </p:nvSpPr>
              <p:spPr>
                <a:xfrm>
                  <a:off x="7914625" y="961752"/>
                  <a:ext cx="7905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DA8F8FD6-E8D4-25EE-D416-C38E3DEFD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4625" y="961752"/>
                  <a:ext cx="79057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15C24EB-8924-9D3F-9DB4-CE736A11E7D3}"/>
              </a:ext>
            </a:extLst>
          </p:cNvPr>
          <p:cNvCxnSpPr/>
          <p:nvPr/>
        </p:nvCxnSpPr>
        <p:spPr>
          <a:xfrm>
            <a:off x="5397500" y="618067"/>
            <a:ext cx="0" cy="4956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EB168DF-7907-6A2C-D87F-57ADEF560C90}"/>
              </a:ext>
            </a:extLst>
          </p:cNvPr>
          <p:cNvCxnSpPr/>
          <p:nvPr/>
        </p:nvCxnSpPr>
        <p:spPr>
          <a:xfrm>
            <a:off x="6985000" y="618067"/>
            <a:ext cx="0" cy="4956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930A005-6D08-7C6D-1020-1DA0B7130D23}"/>
                  </a:ext>
                </a:extLst>
              </p:cNvPr>
              <p:cNvSpPr txBox="1"/>
              <p:nvPr/>
            </p:nvSpPr>
            <p:spPr>
              <a:xfrm>
                <a:off x="4849812" y="258803"/>
                <a:ext cx="1095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930A005-6D08-7C6D-1020-1DA0B7130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812" y="258803"/>
                <a:ext cx="109537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0642D05-8597-79F9-6851-630F98A181DF}"/>
                  </a:ext>
                </a:extLst>
              </p:cNvPr>
              <p:cNvSpPr txBox="1"/>
              <p:nvPr/>
            </p:nvSpPr>
            <p:spPr>
              <a:xfrm>
                <a:off x="6564672" y="248735"/>
                <a:ext cx="8667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0642D05-8597-79F9-6851-630F98A18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672" y="248735"/>
                <a:ext cx="8667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表格 32">
                <a:extLst>
                  <a:ext uri="{FF2B5EF4-FFF2-40B4-BE49-F238E27FC236}">
                    <a16:creationId xmlns:a16="http://schemas.microsoft.com/office/drawing/2014/main" id="{CC3C74ED-9691-1C46-CED2-A1FC3FDEC5E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31060" y="2397644"/>
              <a:ext cx="5627248" cy="190525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6812">
                      <a:extLst>
                        <a:ext uri="{9D8B030D-6E8A-4147-A177-3AD203B41FA5}">
                          <a16:colId xmlns:a16="http://schemas.microsoft.com/office/drawing/2014/main" val="2958161027"/>
                        </a:ext>
                      </a:extLst>
                    </a:gridCol>
                    <a:gridCol w="1406812">
                      <a:extLst>
                        <a:ext uri="{9D8B030D-6E8A-4147-A177-3AD203B41FA5}">
                          <a16:colId xmlns:a16="http://schemas.microsoft.com/office/drawing/2014/main" val="3482577411"/>
                        </a:ext>
                      </a:extLst>
                    </a:gridCol>
                    <a:gridCol w="1406812">
                      <a:extLst>
                        <a:ext uri="{9D8B030D-6E8A-4147-A177-3AD203B41FA5}">
                          <a16:colId xmlns:a16="http://schemas.microsoft.com/office/drawing/2014/main" val="3159535981"/>
                        </a:ext>
                      </a:extLst>
                    </a:gridCol>
                    <a:gridCol w="1406812">
                      <a:extLst>
                        <a:ext uri="{9D8B030D-6E8A-4147-A177-3AD203B41FA5}">
                          <a16:colId xmlns:a16="http://schemas.microsoft.com/office/drawing/2014/main" val="4064781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523922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⨁</m:t>
                                </m:r>
                                <m:sSub>
                                  <m:sSubPr>
                                    <m:ctrlPr>
                                      <a:rPr lang="zh-CN" alt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⨁</m:t>
                                </m:r>
                                <m:sSub>
                                  <m:sSubPr>
                                    <m:ctrlPr>
                                      <a:rPr lang="zh-CN" alt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8493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⨁</m:t>
                                </m:r>
                                <m:sSub>
                                  <m:sSubPr>
                                    <m:ctrlPr>
                                      <a:rPr lang="zh-CN" alt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⨁</m:t>
                                </m:r>
                                <m:sSub>
                                  <m:sSubPr>
                                    <m:ctrlPr>
                                      <a:rPr lang="zh-CN" alt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1867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⨁</m:t>
                                </m:r>
                                <m:sSub>
                                  <m:sSubPr>
                                    <m:ctrlPr>
                                      <a:rPr lang="zh-CN" alt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⨁</m:t>
                                </m:r>
                                <m:sSub>
                                  <m:sSubPr>
                                    <m:ctrlPr>
                                      <a:rPr lang="zh-CN" alt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673829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⨁</m:t>
                                </m:r>
                                <m:sSub>
                                  <m:sSubPr>
                                    <m:ctrlPr>
                                      <a:rPr lang="zh-CN" alt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⨁</m:t>
                                </m:r>
                                <m:sSub>
                                  <m:sSubPr>
                                    <m:ctrlPr>
                                      <a:rPr lang="zh-CN" alt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1864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表格 32">
                <a:extLst>
                  <a:ext uri="{FF2B5EF4-FFF2-40B4-BE49-F238E27FC236}">
                    <a16:creationId xmlns:a16="http://schemas.microsoft.com/office/drawing/2014/main" id="{CC3C74ED-9691-1C46-CED2-A1FC3FDEC5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1126170"/>
                  </p:ext>
                </p:extLst>
              </p:nvPr>
            </p:nvGraphicFramePr>
            <p:xfrm>
              <a:off x="3031060" y="2397644"/>
              <a:ext cx="5627248" cy="190525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6812">
                      <a:extLst>
                        <a:ext uri="{9D8B030D-6E8A-4147-A177-3AD203B41FA5}">
                          <a16:colId xmlns:a16="http://schemas.microsoft.com/office/drawing/2014/main" val="2958161027"/>
                        </a:ext>
                      </a:extLst>
                    </a:gridCol>
                    <a:gridCol w="1406812">
                      <a:extLst>
                        <a:ext uri="{9D8B030D-6E8A-4147-A177-3AD203B41FA5}">
                          <a16:colId xmlns:a16="http://schemas.microsoft.com/office/drawing/2014/main" val="3482577411"/>
                        </a:ext>
                      </a:extLst>
                    </a:gridCol>
                    <a:gridCol w="1406812">
                      <a:extLst>
                        <a:ext uri="{9D8B030D-6E8A-4147-A177-3AD203B41FA5}">
                          <a16:colId xmlns:a16="http://schemas.microsoft.com/office/drawing/2014/main" val="3159535981"/>
                        </a:ext>
                      </a:extLst>
                    </a:gridCol>
                    <a:gridCol w="1406812">
                      <a:extLst>
                        <a:ext uri="{9D8B030D-6E8A-4147-A177-3AD203B41FA5}">
                          <a16:colId xmlns:a16="http://schemas.microsoft.com/office/drawing/2014/main" val="4064781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523922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0433" t="-101639" r="-100866" b="-3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0433" t="-101639" r="-866" b="-3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8493486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0433" t="-192188" r="-100866" b="-2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0433" t="-192188" r="-866" b="-217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1867655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0433" t="-296825" r="-100866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0433" t="-296825" r="-866" b="-1206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7382991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0433" t="-390625" r="-100866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0433" t="-390625" r="-866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18641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B0C3FA4-BDDB-43D9-B94F-3672C8D81A14}"/>
                  </a:ext>
                </a:extLst>
              </p:cNvPr>
              <p:cNvSpPr txBox="1"/>
              <p:nvPr/>
            </p:nvSpPr>
            <p:spPr>
              <a:xfrm>
                <a:off x="3151627" y="2318354"/>
                <a:ext cx="1095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B0C3FA4-BDDB-43D9-B94F-3672C8D81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627" y="2318354"/>
                <a:ext cx="10953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809F09A-5F58-B20E-8F0F-F8BE135C0A5C}"/>
                  </a:ext>
                </a:extLst>
              </p:cNvPr>
              <p:cNvSpPr txBox="1"/>
              <p:nvPr/>
            </p:nvSpPr>
            <p:spPr>
              <a:xfrm>
                <a:off x="4727399" y="2332705"/>
                <a:ext cx="8667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809F09A-5F58-B20E-8F0F-F8BE135C0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99" y="2332705"/>
                <a:ext cx="86677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B0557AD-A8A5-A8CB-6419-6770B681445B}"/>
                  </a:ext>
                </a:extLst>
              </p:cNvPr>
              <p:cNvSpPr txBox="1"/>
              <p:nvPr/>
            </p:nvSpPr>
            <p:spPr>
              <a:xfrm>
                <a:off x="6099359" y="2332705"/>
                <a:ext cx="8667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B0557AD-A8A5-A8CB-6419-6770B6814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359" y="2332705"/>
                <a:ext cx="866775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585CD3B-6EE5-79AD-EC05-D2771F6C90F3}"/>
                  </a:ext>
                </a:extLst>
              </p:cNvPr>
              <p:cNvSpPr txBox="1"/>
              <p:nvPr/>
            </p:nvSpPr>
            <p:spPr>
              <a:xfrm>
                <a:off x="7584539" y="2332705"/>
                <a:ext cx="8667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585CD3B-6EE5-79AD-EC05-D2771F6C9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539" y="2332705"/>
                <a:ext cx="866775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6A516CA-13F4-56D5-8849-10CCBC71DF4C}"/>
                  </a:ext>
                </a:extLst>
              </p:cNvPr>
              <p:cNvSpPr txBox="1"/>
              <p:nvPr/>
            </p:nvSpPr>
            <p:spPr>
              <a:xfrm>
                <a:off x="1827691" y="894838"/>
                <a:ext cx="2075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6A516CA-13F4-56D5-8849-10CCBC71D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691" y="894838"/>
                <a:ext cx="2075350" cy="369332"/>
              </a:xfrm>
              <a:prstGeom prst="rect">
                <a:avLst/>
              </a:prstGeom>
              <a:blipFill>
                <a:blip r:embed="rId1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F86D69E6-C239-BE86-274F-771A098BF7EA}"/>
                  </a:ext>
                </a:extLst>
              </p:cNvPr>
              <p:cNvSpPr txBox="1"/>
              <p:nvPr/>
            </p:nvSpPr>
            <p:spPr>
              <a:xfrm>
                <a:off x="1827691" y="1312661"/>
                <a:ext cx="207535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F86D69E6-C239-BE86-274F-771A098BF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691" y="1312661"/>
                <a:ext cx="2075350" cy="391646"/>
              </a:xfrm>
              <a:prstGeom prst="rect">
                <a:avLst/>
              </a:prstGeom>
              <a:blipFill>
                <a:blip r:embed="rId1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>
            <a:extLst>
              <a:ext uri="{FF2B5EF4-FFF2-40B4-BE49-F238E27FC236}">
                <a16:creationId xmlns:a16="http://schemas.microsoft.com/office/drawing/2014/main" id="{0252BB61-AC58-CDA1-0282-D31E79D9FD21}"/>
              </a:ext>
            </a:extLst>
          </p:cNvPr>
          <p:cNvSpPr/>
          <p:nvPr/>
        </p:nvSpPr>
        <p:spPr>
          <a:xfrm>
            <a:off x="4666734" y="5071024"/>
            <a:ext cx="2714715" cy="762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2C683AF6-2BE7-6B4F-D58F-0FBD58BBB373}"/>
              </a:ext>
            </a:extLst>
          </p:cNvPr>
          <p:cNvCxnSpPr>
            <a:cxnSpLocks/>
          </p:cNvCxnSpPr>
          <p:nvPr/>
        </p:nvCxnSpPr>
        <p:spPr>
          <a:xfrm>
            <a:off x="3126839" y="5452024"/>
            <a:ext cx="15398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43A9D8A-3E4C-CFF4-B18F-AADD0C1FE46C}"/>
                  </a:ext>
                </a:extLst>
              </p:cNvPr>
              <p:cNvSpPr txBox="1"/>
              <p:nvPr/>
            </p:nvSpPr>
            <p:spPr>
              <a:xfrm>
                <a:off x="3151627" y="5042292"/>
                <a:ext cx="1561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43A9D8A-3E4C-CFF4-B18F-AADD0C1FE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627" y="5042292"/>
                <a:ext cx="1561554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5F3FE3D-349E-4B89-08E3-F4FDE82CB7E2}"/>
              </a:ext>
            </a:extLst>
          </p:cNvPr>
          <p:cNvCxnSpPr>
            <a:cxnSpLocks/>
          </p:cNvCxnSpPr>
          <p:nvPr/>
        </p:nvCxnSpPr>
        <p:spPr>
          <a:xfrm flipH="1">
            <a:off x="7381449" y="5382339"/>
            <a:ext cx="11293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F78E5C6-22AE-7FC9-F740-F77A1C975C5E}"/>
                  </a:ext>
                </a:extLst>
              </p:cNvPr>
              <p:cNvSpPr txBox="1"/>
              <p:nvPr/>
            </p:nvSpPr>
            <p:spPr>
              <a:xfrm>
                <a:off x="7677234" y="4973391"/>
                <a:ext cx="8667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F78E5C6-22AE-7FC9-F740-F77A1C975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234" y="4973391"/>
                <a:ext cx="866775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C1A815A6-3FC6-535B-A2E5-5B8792CC6301}"/>
              </a:ext>
            </a:extLst>
          </p:cNvPr>
          <p:cNvCxnSpPr>
            <a:cxnSpLocks/>
          </p:cNvCxnSpPr>
          <p:nvPr/>
        </p:nvCxnSpPr>
        <p:spPr>
          <a:xfrm>
            <a:off x="7381449" y="5699839"/>
            <a:ext cx="119265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FD188B5-1540-86FD-BA46-6330EC9BB5E8}"/>
                  </a:ext>
                </a:extLst>
              </p:cNvPr>
              <p:cNvSpPr txBox="1"/>
              <p:nvPr/>
            </p:nvSpPr>
            <p:spPr>
              <a:xfrm>
                <a:off x="7562933" y="5382338"/>
                <a:ext cx="1095375" cy="369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FD188B5-1540-86FD-BA46-6330EC9BB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933" y="5382338"/>
                <a:ext cx="1095375" cy="369588"/>
              </a:xfrm>
              <a:prstGeom prst="rect">
                <a:avLst/>
              </a:prstGeom>
              <a:blipFill>
                <a:blip r:embed="rId1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本框 56">
            <a:extLst>
              <a:ext uri="{FF2B5EF4-FFF2-40B4-BE49-F238E27FC236}">
                <a16:creationId xmlns:a16="http://schemas.microsoft.com/office/drawing/2014/main" id="{13CEB2C6-BE6F-33B0-5B03-33FECB5AECAF}"/>
              </a:ext>
            </a:extLst>
          </p:cNvPr>
          <p:cNvSpPr txBox="1"/>
          <p:nvPr/>
        </p:nvSpPr>
        <p:spPr>
          <a:xfrm>
            <a:off x="5655053" y="5267358"/>
            <a:ext cx="826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</a:t>
            </a:r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F9CCED7-E7EC-9484-5B2A-6E8605F1E902}"/>
              </a:ext>
            </a:extLst>
          </p:cNvPr>
          <p:cNvSpPr txBox="1"/>
          <p:nvPr/>
        </p:nvSpPr>
        <p:spPr>
          <a:xfrm>
            <a:off x="3549455" y="4659237"/>
            <a:ext cx="595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936D598-20A6-A263-71B2-D4120BE9FE0E}"/>
              </a:ext>
            </a:extLst>
          </p:cNvPr>
          <p:cNvSpPr txBox="1"/>
          <p:nvPr/>
        </p:nvSpPr>
        <p:spPr>
          <a:xfrm>
            <a:off x="7855564" y="4655541"/>
            <a:ext cx="595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P0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33D467F-6CDE-1B94-25AE-9373CD2C4BE5}"/>
              </a:ext>
            </a:extLst>
          </p:cNvPr>
          <p:cNvSpPr txBox="1"/>
          <p:nvPr/>
        </p:nvSpPr>
        <p:spPr>
          <a:xfrm>
            <a:off x="3529421" y="5933470"/>
            <a:ext cx="595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4DD99D4A-0A9F-6153-4BCF-ED4932DC6249}"/>
                  </a:ext>
                </a:extLst>
              </p:cNvPr>
              <p:cNvSpPr txBox="1"/>
              <p:nvPr/>
            </p:nvSpPr>
            <p:spPr>
              <a:xfrm>
                <a:off x="4779160" y="6012467"/>
                <a:ext cx="96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4DD99D4A-0A9F-6153-4BCF-ED4932DC6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160" y="6012467"/>
                <a:ext cx="963768" cy="369332"/>
              </a:xfrm>
              <a:prstGeom prst="rect">
                <a:avLst/>
              </a:prstGeom>
              <a:blipFill>
                <a:blip r:embed="rId1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CE5BFFF-62F3-EA69-D128-4CC9F24FB053}"/>
                  </a:ext>
                </a:extLst>
              </p:cNvPr>
              <p:cNvSpPr txBox="1"/>
              <p:nvPr/>
            </p:nvSpPr>
            <p:spPr>
              <a:xfrm>
                <a:off x="5793734" y="6001310"/>
                <a:ext cx="783638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CE5BFFF-62F3-EA69-D128-4CC9F24FB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734" y="6001310"/>
                <a:ext cx="783638" cy="391646"/>
              </a:xfrm>
              <a:prstGeom prst="rect">
                <a:avLst/>
              </a:prstGeom>
              <a:blipFill>
                <a:blip r:embed="rId2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78D4411-17CD-99FD-97E5-EBA1230EFF1E}"/>
              </a:ext>
            </a:extLst>
          </p:cNvPr>
          <p:cNvCxnSpPr>
            <a:cxnSpLocks/>
          </p:cNvCxnSpPr>
          <p:nvPr/>
        </p:nvCxnSpPr>
        <p:spPr>
          <a:xfrm>
            <a:off x="4020505" y="6404140"/>
            <a:ext cx="36387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20DC6847-1700-1BAF-18B0-7A1D0E326B2A}"/>
                  </a:ext>
                </a:extLst>
              </p:cNvPr>
              <p:cNvSpPr txBox="1"/>
              <p:nvPr/>
            </p:nvSpPr>
            <p:spPr>
              <a:xfrm>
                <a:off x="7710054" y="6012467"/>
                <a:ext cx="4304146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P0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利用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生成对应的输出</a:t>
                </a: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20DC6847-1700-1BAF-18B0-7A1D0E326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054" y="6012467"/>
                <a:ext cx="4304146" cy="391646"/>
              </a:xfrm>
              <a:prstGeom prst="rect">
                <a:avLst/>
              </a:prstGeom>
              <a:blipFill>
                <a:blip r:embed="rId21"/>
                <a:stretch>
                  <a:fillRect l="-1275" t="-7692" r="-850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E38261A-CE57-497D-0EC6-5BB641FDAEA3}"/>
                  </a:ext>
                </a:extLst>
              </p:cNvPr>
              <p:cNvSpPr txBox="1"/>
              <p:nvPr/>
            </p:nvSpPr>
            <p:spPr>
              <a:xfrm>
                <a:off x="163579" y="1033776"/>
                <a:ext cx="22271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E38261A-CE57-497D-0EC6-5BB641FDA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79" y="1033776"/>
                <a:ext cx="2227160" cy="369332"/>
              </a:xfrm>
              <a:prstGeom prst="rect">
                <a:avLst/>
              </a:prstGeom>
              <a:blipFill>
                <a:blip r:embed="rId2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077A48E-A765-A8AD-2150-807DC520238A}"/>
                  </a:ext>
                </a:extLst>
              </p:cNvPr>
              <p:cNvSpPr txBox="1"/>
              <p:nvPr/>
            </p:nvSpPr>
            <p:spPr>
              <a:xfrm>
                <a:off x="8891954" y="849110"/>
                <a:ext cx="10525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077A48E-A765-A8AD-2150-807DC5202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1954" y="849110"/>
                <a:ext cx="1052597" cy="369332"/>
              </a:xfrm>
              <a:prstGeom prst="rect">
                <a:avLst/>
              </a:prstGeom>
              <a:blipFill>
                <a:blip r:embed="rId2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3AF04D5-A882-1754-7C46-DC57D5AAE54A}"/>
                  </a:ext>
                </a:extLst>
              </p:cNvPr>
              <p:cNvSpPr txBox="1"/>
              <p:nvPr/>
            </p:nvSpPr>
            <p:spPr>
              <a:xfrm>
                <a:off x="8984866" y="1278462"/>
                <a:ext cx="8667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3AF04D5-A882-1754-7C46-DC57D5AAE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866" y="1278462"/>
                <a:ext cx="866775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72EBC-CAB0-3C6C-FC54-593EB7153AEE}"/>
              </a:ext>
            </a:extLst>
          </p:cNvPr>
          <p:cNvSpPr txBox="1"/>
          <p:nvPr/>
        </p:nvSpPr>
        <p:spPr>
          <a:xfrm>
            <a:off x="7851775" y="423303"/>
            <a:ext cx="2370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与选择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的数量有关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A686C7E-EEF3-8BD0-00C8-AD07F95F868E}"/>
              </a:ext>
            </a:extLst>
          </p:cNvPr>
          <p:cNvCxnSpPr>
            <a:cxnSpLocks/>
            <a:stCxn id="13" idx="1"/>
            <a:endCxn id="7" idx="0"/>
          </p:cNvCxnSpPr>
          <p:nvPr/>
        </p:nvCxnSpPr>
        <p:spPr>
          <a:xfrm flipH="1">
            <a:off x="6219654" y="607969"/>
            <a:ext cx="1632121" cy="5057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636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4488692-A7F7-D387-A9A8-802CA3291CEC}"/>
              </a:ext>
            </a:extLst>
          </p:cNvPr>
          <p:cNvSpPr txBox="1"/>
          <p:nvPr/>
        </p:nvSpPr>
        <p:spPr>
          <a:xfrm>
            <a:off x="0" y="51036"/>
            <a:ext cx="2085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Multi-Point OPRF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983DA0-A80E-0126-C4B8-8E7C54670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56" y="0"/>
            <a:ext cx="7752522" cy="6680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85CF034-4BED-14FF-C2E4-196A5D1AE791}"/>
                  </a:ext>
                </a:extLst>
              </p:cNvPr>
              <p:cNvSpPr txBox="1"/>
              <p:nvPr/>
            </p:nvSpPr>
            <p:spPr>
              <a:xfrm>
                <a:off x="9570278" y="1573305"/>
                <a:ext cx="2296718" cy="3120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/>
                  <a:t>矩阵</a:t>
                </a:r>
                <a:r>
                  <a:rPr lang="en-US" altLang="zh-CN" sz="1400" dirty="0"/>
                  <a:t>C</a:t>
                </a:r>
                <a:r>
                  <a:rPr lang="zh-CN" altLang="en-US" sz="1400" dirty="0"/>
                  <a:t>是</a:t>
                </a:r>
                <a:r>
                  <a:rPr lang="en-US" altLang="zh-CN" sz="1400" dirty="0"/>
                  <a:t>P1</a:t>
                </a:r>
                <a:r>
                  <a:rPr lang="zh-CN" altLang="en-US" sz="1400" dirty="0"/>
                  <a:t>方的密钥，文中的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zh-CN" altLang="en-US" sz="1400" dirty="0"/>
                  <a:t>是中间密钥，和最终输出的密钥没有关系。</a:t>
                </a:r>
                <a:endParaRPr lang="en-US" altLang="zh-CN" sz="1400" dirty="0"/>
              </a:p>
              <a:p>
                <a:endParaRPr lang="en-US" altLang="zh-CN" sz="1400" dirty="0"/>
              </a:p>
              <a:p>
                <a:r>
                  <a:rPr lang="zh-CN" altLang="en-US" sz="1400" dirty="0"/>
                  <a:t>注意：</a:t>
                </a:r>
                <a:r>
                  <a:rPr lang="en-US" altLang="zh-CN" sz="1400" dirty="0"/>
                  <a:t>P2</a:t>
                </a:r>
                <a:r>
                  <a:rPr lang="zh-CN" altLang="en-US" sz="1400" dirty="0"/>
                  <a:t>生成对</a:t>
                </a:r>
                <a:r>
                  <a:rPr lang="en-US" altLang="zh-CN" sz="1400" dirty="0"/>
                  <a:t>D-&gt;Dx</a:t>
                </a:r>
                <a:r>
                  <a:rPr lang="zh-CN" altLang="en-US" sz="1400" dirty="0"/>
                  <a:t>，其中已经确定了计算的</a:t>
                </a:r>
                <a:r>
                  <a:rPr lang="en-US" altLang="zh-CN" sz="1400" dirty="0"/>
                  <a:t>y</a:t>
                </a:r>
                <a:r>
                  <a:rPr lang="zh-CN" altLang="en-US" sz="1400" dirty="0"/>
                  <a:t>信息。</a:t>
                </a:r>
                <a:endParaRPr lang="en-US" altLang="zh-CN" sz="1400" dirty="0"/>
              </a:p>
              <a:p>
                <a:r>
                  <a:rPr lang="zh-CN" altLang="en-US" sz="1400" dirty="0"/>
                  <a:t>下面</a:t>
                </a:r>
                <a:r>
                  <a:rPr lang="en-US" altLang="zh-CN" sz="1400" dirty="0"/>
                  <a:t>p1</a:t>
                </a:r>
                <a:r>
                  <a:rPr lang="zh-CN" altLang="en-US" sz="1400" dirty="0"/>
                  <a:t>利用</a:t>
                </a:r>
                <a:r>
                  <a:rPr lang="en-US" altLang="zh-CN" sz="1400" dirty="0"/>
                  <a:t>C</a:t>
                </a:r>
                <a:r>
                  <a:rPr lang="zh-CN" altLang="en-US" sz="1400" dirty="0"/>
                  <a:t>进行计算</a:t>
                </a:r>
                <a:r>
                  <a:rPr lang="en-US" altLang="zh-CN" sz="1400" dirty="0"/>
                  <a:t>x</a:t>
                </a:r>
                <a:r>
                  <a:rPr lang="zh-CN" altLang="en-US" sz="1400" dirty="0"/>
                  <a:t>的时候，如果</a:t>
                </a:r>
                <a:r>
                  <a:rPr lang="en-US" altLang="zh-CN" sz="1400" dirty="0"/>
                  <a:t>x=y</a:t>
                </a:r>
                <a:r>
                  <a:rPr lang="zh-CN" altLang="en-US" sz="1400" dirty="0"/>
                  <a:t>，那么落在</a:t>
                </a:r>
                <a:r>
                  <a:rPr lang="en-US" altLang="zh-CN" sz="1400" dirty="0"/>
                  <a:t>C</a:t>
                </a:r>
                <a:r>
                  <a:rPr lang="zh-CN" altLang="en-US" sz="1400" dirty="0"/>
                  <a:t>中的位置肯定和落在</a:t>
                </a:r>
                <a:r>
                  <a:rPr lang="en-US" altLang="zh-CN" sz="1400" dirty="0"/>
                  <a:t>A</a:t>
                </a:r>
                <a:r>
                  <a:rPr lang="zh-CN" altLang="en-US" sz="1400" dirty="0"/>
                  <a:t>中的位置一样，这样对</a:t>
                </a:r>
                <a:r>
                  <a:rPr lang="en-US" altLang="zh-CN" sz="1400" dirty="0"/>
                  <a:t>C</a:t>
                </a:r>
                <a:r>
                  <a:rPr lang="zh-CN" altLang="en-US" sz="1400" dirty="0"/>
                  <a:t>的计算就相当于对</a:t>
                </a:r>
                <a:r>
                  <a:rPr lang="en-US" altLang="zh-CN" sz="1400" dirty="0"/>
                  <a:t>A</a:t>
                </a:r>
                <a:r>
                  <a:rPr lang="zh-CN" altLang="en-US" sz="1400" dirty="0"/>
                  <a:t>的计算。如果</a:t>
                </a:r>
                <a:r>
                  <a:rPr lang="en-US" altLang="zh-CN" sz="1400" dirty="0"/>
                  <a:t>x</a:t>
                </a:r>
                <a:r>
                  <a:rPr lang="zh-CN" altLang="en-US" sz="1400" dirty="0"/>
                  <a:t>不等于</a:t>
                </a:r>
                <a:r>
                  <a:rPr lang="en-US" altLang="zh-CN" sz="1400" dirty="0"/>
                  <a:t>y</a:t>
                </a:r>
                <a:r>
                  <a:rPr lang="zh-CN" altLang="en-US" sz="1400" dirty="0"/>
                  <a:t>，那么落在</a:t>
                </a:r>
                <a:r>
                  <a:rPr lang="en-US" altLang="zh-CN" sz="1400" dirty="0"/>
                  <a:t>C</a:t>
                </a:r>
                <a:r>
                  <a:rPr lang="zh-CN" altLang="en-US" sz="1400" dirty="0"/>
                  <a:t>中的位置肯定和</a:t>
                </a:r>
                <a:r>
                  <a:rPr lang="en-US" altLang="zh-CN" sz="1400" dirty="0"/>
                  <a:t>A</a:t>
                </a:r>
                <a:r>
                  <a:rPr lang="zh-CN" altLang="en-US" sz="1400" dirty="0"/>
                  <a:t>不一样。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85CF034-4BED-14FF-C2E4-196A5D1AE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278" y="1573305"/>
                <a:ext cx="2296718" cy="3120085"/>
              </a:xfrm>
              <a:prstGeom prst="rect">
                <a:avLst/>
              </a:prstGeom>
              <a:blipFill>
                <a:blip r:embed="rId4"/>
                <a:stretch>
                  <a:fillRect l="-796" t="-391" b="-1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31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2FA29-7B92-B74F-E5AE-B5A6D413B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6C3C2F0-898C-FC9F-ED4C-3B4AC6D72265}"/>
              </a:ext>
            </a:extLst>
          </p:cNvPr>
          <p:cNvSpPr txBox="1"/>
          <p:nvPr/>
        </p:nvSpPr>
        <p:spPr>
          <a:xfrm>
            <a:off x="5293783" y="2598003"/>
            <a:ext cx="16806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谢 谢</a:t>
            </a:r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5079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858E4-FFF7-C42F-B790-930539865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CC7DDDD-5448-CE85-7A09-14C2350757B2}"/>
              </a:ext>
            </a:extLst>
          </p:cNvPr>
          <p:cNvSpPr txBox="1"/>
          <p:nvPr/>
        </p:nvSpPr>
        <p:spPr>
          <a:xfrm>
            <a:off x="172382" y="116992"/>
            <a:ext cx="4009092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w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  <a:sym typeface="Wingdings" panose="05000000000000000000" pitchFamily="2" charset="2"/>
              </a:rPr>
              <a:t>PSU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7A7796B-E26D-0929-F6DA-2E59AD360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34" y="1369601"/>
            <a:ext cx="4189642" cy="2297144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07E64EAF-87D4-0DE2-954F-AD0EDAD5DEE2}"/>
              </a:ext>
            </a:extLst>
          </p:cNvPr>
          <p:cNvSpPr txBox="1"/>
          <p:nvPr/>
        </p:nvSpPr>
        <p:spPr>
          <a:xfrm>
            <a:off x="698578" y="3951476"/>
            <a:ext cx="3773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b=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 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不属于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b=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属于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AB8F01C-318B-5E9D-947B-AFAB7006FEF1}"/>
              </a:ext>
            </a:extLst>
          </p:cNvPr>
          <p:cNvSpPr txBox="1"/>
          <p:nvPr/>
        </p:nvSpPr>
        <p:spPr>
          <a:xfrm>
            <a:off x="6254947" y="4583239"/>
            <a:ext cx="5646039" cy="1137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对于发送者具有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条数据的情况：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加密一次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，公钥操作；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：收发双方执行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次基于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RPMT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PSU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协议，对称操作。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E2629C-30F7-83F3-F60C-4885A0DFF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207" y="1141970"/>
            <a:ext cx="5959779" cy="31788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F3D6A2E-2F4E-DC8C-525C-9A8392882334}"/>
                  </a:ext>
                </a:extLst>
              </p:cNvPr>
              <p:cNvSpPr txBox="1"/>
              <p:nvPr/>
            </p:nvSpPr>
            <p:spPr>
              <a:xfrm>
                <a:off x="858673" y="4929705"/>
                <a:ext cx="1867507" cy="1035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b="1" dirty="0">
                    <a:solidFill>
                      <a:srgbClr val="0606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一次</a:t>
                </a:r>
                <a:r>
                  <a:rPr lang="en-US" altLang="zh-CN" sz="1400" b="1" dirty="0">
                    <a:solidFill>
                      <a:srgbClr val="0606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RPMT[18]</a:t>
                </a:r>
                <a:r>
                  <a:rPr lang="zh-CN" altLang="en-US" sz="1400" b="1" dirty="0">
                    <a:solidFill>
                      <a:srgbClr val="0606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1400" b="1" dirty="0">
                  <a:solidFill>
                    <a:srgbClr val="0606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b="1" dirty="0">
                    <a:solidFill>
                      <a:srgbClr val="0606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Comp</a:t>
                </a:r>
                <a:r>
                  <a:rPr lang="zh-CN" altLang="en-US" sz="1400" b="1" dirty="0">
                    <a:solidFill>
                      <a:srgbClr val="0606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r>
                      <a:rPr lang="en-US" altLang="zh-CN" sz="14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4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sSup>
                      <m:sSupPr>
                        <m:ctrlPr>
                          <a:rPr lang="en-US" altLang="zh-CN" sz="1400" b="1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400" b="1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𝒍𝒐𝒈</m:t>
                        </m:r>
                      </m:e>
                      <m:sup>
                        <m:r>
                          <a:rPr lang="en-US" altLang="zh-CN" sz="1400" b="1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14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14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Comm</a:t>
                </a: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1400" b="1" dirty="0">
                    <a:solidFill>
                      <a:srgbClr val="060607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r>
                      <a:rPr lang="en-US" altLang="zh-CN" sz="14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4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14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F3D6A2E-2F4E-DC8C-525C-9A839288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73" y="4929705"/>
                <a:ext cx="1867507" cy="1035092"/>
              </a:xfrm>
              <a:prstGeom prst="rect">
                <a:avLst/>
              </a:prstGeom>
              <a:blipFill>
                <a:blip r:embed="rId5"/>
                <a:stretch>
                  <a:fillRect l="-980" b="-5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4FB5D7D-74F6-1C30-BEAE-FADE1A5D9329}"/>
                  </a:ext>
                </a:extLst>
              </p:cNvPr>
              <p:cNvSpPr txBox="1"/>
              <p:nvPr/>
            </p:nvSpPr>
            <p:spPr>
              <a:xfrm>
                <a:off x="3457635" y="4903362"/>
                <a:ext cx="2353377" cy="1035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b="1" dirty="0">
                    <a:solidFill>
                      <a:srgbClr val="0606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1400" b="1" dirty="0">
                    <a:solidFill>
                      <a:srgbClr val="0606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</a:t>
                </a:r>
                <a:r>
                  <a:rPr lang="en-US" altLang="zh-CN" sz="1400" b="1" dirty="0">
                    <a:solidFill>
                      <a:srgbClr val="0606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RPMT[18] </a:t>
                </a:r>
                <a:r>
                  <a:rPr lang="zh-CN" altLang="en-US" sz="1400" b="1" dirty="0">
                    <a:solidFill>
                      <a:srgbClr val="0606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1400" b="1" dirty="0">
                  <a:solidFill>
                    <a:srgbClr val="0606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b="1" dirty="0">
                    <a:solidFill>
                      <a:srgbClr val="0606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Comp: 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r>
                      <a:rPr lang="en-US" altLang="zh-CN" sz="14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1400" b="1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400" b="1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p>
                        <m:r>
                          <a:rPr lang="en-US" altLang="zh-CN" sz="1400" b="1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zh-CN" sz="1400" b="1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400" b="1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𝒍𝒐𝒈</m:t>
                        </m:r>
                      </m:e>
                      <m:sup>
                        <m:r>
                          <a:rPr lang="en-US" altLang="zh-CN" sz="1400" b="1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14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14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Comm: 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r>
                      <a:rPr lang="en-US" altLang="zh-CN" sz="14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1400" b="1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400" b="1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p>
                        <m:r>
                          <a:rPr lang="en-US" altLang="zh-CN" sz="1400" b="1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1400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4FB5D7D-74F6-1C30-BEAE-FADE1A5D9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635" y="4903362"/>
                <a:ext cx="2353377" cy="1035925"/>
              </a:xfrm>
              <a:prstGeom prst="rect">
                <a:avLst/>
              </a:prstGeom>
              <a:blipFill>
                <a:blip r:embed="rId6"/>
                <a:stretch>
                  <a:fillRect l="-777" b="-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792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4E34209-EC3A-EE0F-93EE-3AB0003F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453" y="352044"/>
            <a:ext cx="6831615" cy="43315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F8BBAB6-F559-0FD0-7D7A-AD1AF497D361}"/>
                  </a:ext>
                </a:extLst>
              </p:cNvPr>
              <p:cNvSpPr txBox="1"/>
              <p:nvPr/>
            </p:nvSpPr>
            <p:spPr>
              <a:xfrm>
                <a:off x="2172272" y="807287"/>
                <a:ext cx="8919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元素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F8BBAB6-F559-0FD0-7D7A-AD1AF497D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272" y="807287"/>
                <a:ext cx="891977" cy="369332"/>
              </a:xfrm>
              <a:prstGeom prst="rect">
                <a:avLst/>
              </a:prstGeom>
              <a:blipFill>
                <a:blip r:embed="rId4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AC495C5-7D4B-568B-F3E9-76E4E038115A}"/>
                  </a:ext>
                </a:extLst>
              </p:cNvPr>
              <p:cNvSpPr txBox="1"/>
              <p:nvPr/>
            </p:nvSpPr>
            <p:spPr>
              <a:xfrm>
                <a:off x="8836533" y="717711"/>
                <a:ext cx="2259711" cy="458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集合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={</m:t>
                    </m:r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endPara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AC495C5-7D4B-568B-F3E9-76E4E0381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33" y="717711"/>
                <a:ext cx="2259711" cy="458908"/>
              </a:xfrm>
              <a:prstGeom prst="rect">
                <a:avLst/>
              </a:prstGeom>
              <a:blipFill>
                <a:blip r:embed="rId5"/>
                <a:stretch>
                  <a:fillRect l="-2432"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AC133B9-D528-95C6-93B9-1A8D382866A3}"/>
                  </a:ext>
                </a:extLst>
              </p:cNvPr>
              <p:cNvSpPr txBox="1"/>
              <p:nvPr/>
            </p:nvSpPr>
            <p:spPr>
              <a:xfrm>
                <a:off x="61723" y="4579440"/>
                <a:ext cx="4030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如果元素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AC133B9-D528-95C6-93B9-1A8D3828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3" y="4579440"/>
                <a:ext cx="4030217" cy="369332"/>
              </a:xfrm>
              <a:prstGeom prst="rect">
                <a:avLst/>
              </a:prstGeom>
              <a:blipFill>
                <a:blip r:embed="rId6"/>
                <a:stretch>
                  <a:fillRect l="-1210" t="-9836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9D65643-78F1-3C88-E98B-4CD851FFD4BE}"/>
              </a:ext>
            </a:extLst>
          </p:cNvPr>
          <p:cNvCxnSpPr/>
          <p:nvPr/>
        </p:nvCxnSpPr>
        <p:spPr>
          <a:xfrm flipV="1">
            <a:off x="1357884" y="3547872"/>
            <a:ext cx="1600200" cy="103156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3B77D55-4C64-2897-1ABC-0BA4775EA9B0}"/>
                  </a:ext>
                </a:extLst>
              </p:cNvPr>
              <p:cNvSpPr txBox="1"/>
              <p:nvPr/>
            </p:nvSpPr>
            <p:spPr>
              <a:xfrm>
                <a:off x="2663285" y="3178540"/>
                <a:ext cx="609676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06060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solidFill>
                            <a:srgbClr val="06060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smtClean="0">
                          <a:solidFill>
                            <a:srgbClr val="06060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altLang="zh-CN" sz="1800" i="1" smtClean="0">
                              <a:solidFill>
                                <a:srgbClr val="06060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rgbClr val="06060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rgbClr val="06060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sz="1800" i="1" smtClean="0">
                              <a:solidFill>
                                <a:srgbClr val="06060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solidFill>
                                <a:srgbClr val="06060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rgbClr val="06060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altLang="zh-CN" sz="1800" i="1">
                              <a:solidFill>
                                <a:srgbClr val="06060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solidFill>
                                <a:srgbClr val="06060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800" b="0" i="1">
                              <a:solidFill>
                                <a:srgbClr val="06060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sz="1800" i="1">
                              <a:solidFill>
                                <a:srgbClr val="06060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solidFill>
                                <a:srgbClr val="06060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rgbClr val="06060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solidFill>
                            <a:srgbClr val="06060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CN" sz="18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3B77D55-4C64-2897-1ABC-0BA4775EA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285" y="3178540"/>
                <a:ext cx="6096762" cy="507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8B95B398-CF19-02AB-8BC9-9EC4850BA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8084" y="5057683"/>
            <a:ext cx="6566067" cy="131496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A193797-A528-B62B-60BB-FBB6A5DEF67E}"/>
              </a:ext>
            </a:extLst>
          </p:cNvPr>
          <p:cNvSpPr txBox="1"/>
          <p:nvPr/>
        </p:nvSpPr>
        <p:spPr>
          <a:xfrm>
            <a:off x="397881" y="24853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RPMT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(1,n)-PSU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35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4CE05BC-8A2F-9496-B527-47E05B8C8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816"/>
          <a:stretch/>
        </p:blipFill>
        <p:spPr>
          <a:xfrm>
            <a:off x="955029" y="1083246"/>
            <a:ext cx="7721615" cy="20559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964EDEA-96F9-C5D6-2A70-7B7FD7A277D9}"/>
              </a:ext>
            </a:extLst>
          </p:cNvPr>
          <p:cNvSpPr txBox="1"/>
          <p:nvPr/>
        </p:nvSpPr>
        <p:spPr>
          <a:xfrm>
            <a:off x="250961" y="54724"/>
            <a:ext cx="2606539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w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  <a:sym typeface="Wingdings" panose="05000000000000000000" pitchFamily="2" charset="2"/>
              </a:rPr>
              <a:t>Abstract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OPPOSans B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77277E0-5236-F6BE-6BD3-14FABA65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656"/>
          <a:stretch/>
        </p:blipFill>
        <p:spPr>
          <a:xfrm>
            <a:off x="955029" y="3505172"/>
            <a:ext cx="7721615" cy="25492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0B0FEAE-B8D3-5CC7-B27E-68E982710444}"/>
              </a:ext>
            </a:extLst>
          </p:cNvPr>
          <p:cNvSpPr txBox="1"/>
          <p:nvPr/>
        </p:nvSpPr>
        <p:spPr>
          <a:xfrm>
            <a:off x="8729941" y="2272636"/>
            <a:ext cx="295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针对平衡数据集或者发送方数据集远大于接收方数据集</a:t>
            </a:r>
          </a:p>
        </p:txBody>
      </p:sp>
    </p:spTree>
    <p:extLst>
      <p:ext uri="{BB962C8B-B14F-4D97-AF65-F5344CB8AC3E}">
        <p14:creationId xmlns:p14="http://schemas.microsoft.com/office/powerpoint/2010/main" val="3412058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CD8E90-6527-1F59-3B46-9F63E3CB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18" y="549736"/>
            <a:ext cx="10066020" cy="43934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E63E000-0368-3784-3F83-7BB4503434AA}"/>
                  </a:ext>
                </a:extLst>
              </p:cNvPr>
              <p:cNvSpPr txBox="1"/>
              <p:nvPr/>
            </p:nvSpPr>
            <p:spPr>
              <a:xfrm>
                <a:off x="1001339" y="5435789"/>
                <a:ext cx="10597993" cy="720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𝑃𝑆𝑈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𝑃𝑆𝑈</m:t>
                        </m:r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zh-CN" altLang="en-US" dirty="0"/>
                  <a:t>（接收者小集合，发送者大集合）：接收者获取并集，发送者无法获取交并集的任何信息。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𝑃𝑆𝑈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𝑃𝑆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zh-CN" altLang="en-US" dirty="0"/>
                  <a:t>（接收者大集合、发送者小集合）：接收者获取并集，发送者可以知道交集的大小。</a:t>
                </a:r>
                <a:r>
                  <a:rPr lang="en-US" altLang="zh-CN" dirty="0"/>
                  <a:t>,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E63E000-0368-3784-3F83-7BB450343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39" y="5435789"/>
                <a:ext cx="10597993" cy="720903"/>
              </a:xfrm>
              <a:prstGeom prst="rect">
                <a:avLst/>
              </a:prstGeom>
              <a:blipFill>
                <a:blip r:embed="rId3"/>
                <a:stretch>
                  <a:fillRect t="-1695" r="-2588" b="-1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0EE937AC-2541-36C1-1123-DD1AF71BAABF}"/>
              </a:ext>
            </a:extLst>
          </p:cNvPr>
          <p:cNvSpPr txBox="1"/>
          <p:nvPr/>
        </p:nvSpPr>
        <p:spPr>
          <a:xfrm>
            <a:off x="548640" y="133020"/>
            <a:ext cx="4046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PSU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002349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6D76F-652E-E08D-97E3-E6B772806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C5F785D-BD95-7BE0-8359-DAC8476E5CEB}"/>
                  </a:ext>
                </a:extLst>
              </p:cNvPr>
              <p:cNvSpPr txBox="1"/>
              <p:nvPr/>
            </p:nvSpPr>
            <p:spPr>
              <a:xfrm>
                <a:off x="2175344" y="1919837"/>
                <a:ext cx="446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C5F785D-BD95-7BE0-8359-DAC8476E5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344" y="1919837"/>
                <a:ext cx="446404" cy="461665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EB83B61-7290-C469-587D-04BC9BE02D35}"/>
              </a:ext>
            </a:extLst>
          </p:cNvPr>
          <p:cNvCxnSpPr>
            <a:cxnSpLocks/>
          </p:cNvCxnSpPr>
          <p:nvPr/>
        </p:nvCxnSpPr>
        <p:spPr>
          <a:xfrm flipH="1">
            <a:off x="956297" y="2305288"/>
            <a:ext cx="1208799" cy="790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0A57B4E-64B6-2580-D47C-E327B6E6BA2C}"/>
              </a:ext>
            </a:extLst>
          </p:cNvPr>
          <p:cNvCxnSpPr>
            <a:cxnSpLocks/>
          </p:cNvCxnSpPr>
          <p:nvPr/>
        </p:nvCxnSpPr>
        <p:spPr>
          <a:xfrm>
            <a:off x="2569336" y="2305288"/>
            <a:ext cx="1127380" cy="790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FC07B8C-63BE-A5C8-85F7-2A08D85C7BE5}"/>
                  </a:ext>
                </a:extLst>
              </p:cNvPr>
              <p:cNvSpPr txBox="1"/>
              <p:nvPr/>
            </p:nvSpPr>
            <p:spPr>
              <a:xfrm>
                <a:off x="498526" y="3059668"/>
                <a:ext cx="66865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FC07B8C-63BE-A5C8-85F7-2A08D85C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26" y="3059668"/>
                <a:ext cx="6686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4B4BC4-0C2E-9AFD-D7F8-B24EC847A01C}"/>
                  </a:ext>
                </a:extLst>
              </p:cNvPr>
              <p:cNvSpPr txBox="1"/>
              <p:nvPr/>
            </p:nvSpPr>
            <p:spPr>
              <a:xfrm>
                <a:off x="3423176" y="3052736"/>
                <a:ext cx="8783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4B4BC4-0C2E-9AFD-D7F8-B24EC847A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176" y="3052736"/>
                <a:ext cx="878396" cy="461665"/>
              </a:xfrm>
              <a:prstGeom prst="rect">
                <a:avLst/>
              </a:prstGeom>
              <a:blipFill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头: 右 14">
            <a:extLst>
              <a:ext uri="{FF2B5EF4-FFF2-40B4-BE49-F238E27FC236}">
                <a16:creationId xmlns:a16="http://schemas.microsoft.com/office/drawing/2014/main" id="{23F43B0B-C70D-D226-4DA6-125CC9598907}"/>
              </a:ext>
            </a:extLst>
          </p:cNvPr>
          <p:cNvSpPr/>
          <p:nvPr/>
        </p:nvSpPr>
        <p:spPr>
          <a:xfrm>
            <a:off x="4090708" y="2559377"/>
            <a:ext cx="2672499" cy="4147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4037555-0943-12BA-58C2-CA40F4C2F44F}"/>
                  </a:ext>
                </a:extLst>
              </p:cNvPr>
              <p:cNvSpPr txBox="1"/>
              <p:nvPr/>
            </p:nvSpPr>
            <p:spPr>
              <a:xfrm>
                <a:off x="8831072" y="1904432"/>
                <a:ext cx="2339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4037555-0943-12BA-58C2-CA40F4C2F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072" y="1904432"/>
                <a:ext cx="2339601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D9BEA12-C21F-4555-3A2D-8F4B3174B62C}"/>
              </a:ext>
            </a:extLst>
          </p:cNvPr>
          <p:cNvCxnSpPr>
            <a:cxnSpLocks/>
          </p:cNvCxnSpPr>
          <p:nvPr/>
        </p:nvCxnSpPr>
        <p:spPr>
          <a:xfrm flipH="1">
            <a:off x="7748384" y="2301716"/>
            <a:ext cx="1208799" cy="790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8F9FCE1-D046-9394-745F-5657E2FDC36C}"/>
              </a:ext>
            </a:extLst>
          </p:cNvPr>
          <p:cNvCxnSpPr>
            <a:cxnSpLocks/>
          </p:cNvCxnSpPr>
          <p:nvPr/>
        </p:nvCxnSpPr>
        <p:spPr>
          <a:xfrm>
            <a:off x="9361423" y="2301716"/>
            <a:ext cx="1127380" cy="7909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AB59E78-C323-9458-E379-DA8B92D830D6}"/>
                  </a:ext>
                </a:extLst>
              </p:cNvPr>
              <p:cNvSpPr txBox="1"/>
              <p:nvPr/>
            </p:nvSpPr>
            <p:spPr>
              <a:xfrm>
                <a:off x="6839498" y="3116597"/>
                <a:ext cx="16493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AB59E78-C323-9458-E379-DA8B92D83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498" y="3116597"/>
                <a:ext cx="1649330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69A74CA-5CA1-31D0-90A6-BAE451C5EC6E}"/>
                  </a:ext>
                </a:extLst>
              </p:cNvPr>
              <p:cNvSpPr txBox="1"/>
              <p:nvPr/>
            </p:nvSpPr>
            <p:spPr>
              <a:xfrm>
                <a:off x="8641326" y="3080987"/>
                <a:ext cx="34995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69A74CA-5CA1-31D0-90A6-BAE451C5E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326" y="3080987"/>
                <a:ext cx="3499559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片 30">
            <a:extLst>
              <a:ext uri="{FF2B5EF4-FFF2-40B4-BE49-F238E27FC236}">
                <a16:creationId xmlns:a16="http://schemas.microsoft.com/office/drawing/2014/main" id="{FF787225-9AF4-7C82-2299-53C0B5B81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06" y="3551229"/>
            <a:ext cx="605915" cy="61651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3AFABFD-F64F-1B73-F3E0-E5D19927B3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9853" y="3561368"/>
            <a:ext cx="548765" cy="64172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C4025C7-F757-4DBE-8CCF-14EEABEA7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3221" y="3632541"/>
            <a:ext cx="605915" cy="61651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35B56C1-23D3-D584-E04F-6F954100A3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74537" y="3662512"/>
            <a:ext cx="548765" cy="641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719B8AA-E1E9-C322-EF7A-F920D8EE5E1B}"/>
                  </a:ext>
                </a:extLst>
              </p:cNvPr>
              <p:cNvSpPr txBox="1"/>
              <p:nvPr/>
            </p:nvSpPr>
            <p:spPr>
              <a:xfrm>
                <a:off x="2621748" y="4637874"/>
                <a:ext cx="7609331" cy="13360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，则发送者计算并发送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给接收者，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如果存在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，找到对应的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会泄露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中的具体元素，这在</a:t>
                </a:r>
                <a:r>
                  <a:rPr lang="en-US" altLang="zh-CN" dirty="0"/>
                  <a:t>PSU</a:t>
                </a:r>
                <a:r>
                  <a:rPr lang="zh-CN" altLang="en-US" dirty="0"/>
                  <a:t>协议中是不允许的。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719B8AA-E1E9-C322-EF7A-F920D8EE5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748" y="4637874"/>
                <a:ext cx="7609331" cy="1336007"/>
              </a:xfrm>
              <a:prstGeom prst="rect">
                <a:avLst/>
              </a:prstGeom>
              <a:blipFill>
                <a:blip r:embed="rId10"/>
                <a:stretch>
                  <a:fillRect l="-641" b="-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9331A1BC-FB04-B04C-EFE6-71EA87A176F9}"/>
              </a:ext>
            </a:extLst>
          </p:cNvPr>
          <p:cNvSpPr txBox="1"/>
          <p:nvPr/>
        </p:nvSpPr>
        <p:spPr>
          <a:xfrm>
            <a:off x="1628613" y="1552122"/>
            <a:ext cx="1881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加法秘密共享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B68CFD8-F086-5ABD-19E7-E18E34ACF5EB}"/>
                  </a:ext>
                </a:extLst>
              </p:cNvPr>
              <p:cNvSpPr txBox="1"/>
              <p:nvPr/>
            </p:nvSpPr>
            <p:spPr>
              <a:xfrm>
                <a:off x="2824851" y="3702687"/>
                <a:ext cx="8401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集合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B68CFD8-F086-5ABD-19E7-E18E34ACF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851" y="3702687"/>
                <a:ext cx="840100" cy="369332"/>
              </a:xfrm>
              <a:prstGeom prst="rect">
                <a:avLst/>
              </a:prstGeom>
              <a:blipFill>
                <a:blip r:embed="rId11"/>
                <a:stretch>
                  <a:fillRect l="-579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0FE4F06-FBB6-BBCF-520A-B4527F3A188E}"/>
                  </a:ext>
                </a:extLst>
              </p:cNvPr>
              <p:cNvSpPr txBox="1"/>
              <p:nvPr/>
            </p:nvSpPr>
            <p:spPr>
              <a:xfrm>
                <a:off x="983457" y="3702687"/>
                <a:ext cx="8401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集合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0FE4F06-FBB6-BBCF-520A-B4527F3A1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57" y="3702687"/>
                <a:ext cx="840100" cy="369332"/>
              </a:xfrm>
              <a:prstGeom prst="rect">
                <a:avLst/>
              </a:prstGeom>
              <a:blipFill>
                <a:blip r:embed="rId12"/>
                <a:stretch>
                  <a:fillRect l="-579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05CCEB7-5398-0573-DCC6-AC03F0EE50F7}"/>
                  </a:ext>
                </a:extLst>
              </p:cNvPr>
              <p:cNvSpPr txBox="1"/>
              <p:nvPr/>
            </p:nvSpPr>
            <p:spPr>
              <a:xfrm>
                <a:off x="9834437" y="3798411"/>
                <a:ext cx="8401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集合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05CCEB7-5398-0573-DCC6-AC03F0EE5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437" y="3798411"/>
                <a:ext cx="840100" cy="369332"/>
              </a:xfrm>
              <a:prstGeom prst="rect">
                <a:avLst/>
              </a:prstGeom>
              <a:blipFill>
                <a:blip r:embed="rId13"/>
                <a:stretch>
                  <a:fillRect l="-579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CAD532EA-BBDA-B822-994F-2BC4C345CAC4}"/>
                  </a:ext>
                </a:extLst>
              </p:cNvPr>
              <p:cNvSpPr txBox="1"/>
              <p:nvPr/>
            </p:nvSpPr>
            <p:spPr>
              <a:xfrm>
                <a:off x="8097782" y="3836602"/>
                <a:ext cx="8401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集合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CAD532EA-BBDA-B822-994F-2BC4C345C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782" y="3836602"/>
                <a:ext cx="840100" cy="369332"/>
              </a:xfrm>
              <a:prstGeom prst="rect">
                <a:avLst/>
              </a:prstGeom>
              <a:blipFill>
                <a:blip r:embed="rId14"/>
                <a:stretch>
                  <a:fillRect l="-579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D4C6CB1A-1BC1-CD4F-3829-BC00BB4CF4ED}"/>
              </a:ext>
            </a:extLst>
          </p:cNvPr>
          <p:cNvCxnSpPr>
            <a:cxnSpLocks/>
          </p:cNvCxnSpPr>
          <p:nvPr/>
        </p:nvCxnSpPr>
        <p:spPr>
          <a:xfrm flipH="1">
            <a:off x="936996" y="2305288"/>
            <a:ext cx="1208799" cy="7909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C466EB0B-D018-7E8A-B26A-0B4533CD62EB}"/>
              </a:ext>
            </a:extLst>
          </p:cNvPr>
          <p:cNvCxnSpPr>
            <a:cxnSpLocks/>
          </p:cNvCxnSpPr>
          <p:nvPr/>
        </p:nvCxnSpPr>
        <p:spPr>
          <a:xfrm>
            <a:off x="2550035" y="2305288"/>
            <a:ext cx="1127380" cy="7909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3C3781F6-4F56-E60E-AE5B-861ECCF5C41E}"/>
              </a:ext>
            </a:extLst>
          </p:cNvPr>
          <p:cNvCxnSpPr>
            <a:cxnSpLocks/>
          </p:cNvCxnSpPr>
          <p:nvPr/>
        </p:nvCxnSpPr>
        <p:spPr>
          <a:xfrm flipH="1">
            <a:off x="7729083" y="2301716"/>
            <a:ext cx="1208799" cy="7909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0AE2DF03-4D82-641B-ABDD-0A7411502899}"/>
                  </a:ext>
                </a:extLst>
              </p:cNvPr>
              <p:cNvSpPr txBox="1"/>
              <p:nvPr/>
            </p:nvSpPr>
            <p:spPr>
              <a:xfrm>
                <a:off x="518626" y="149320"/>
                <a:ext cx="2407454" cy="471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𝑃𝑆𝑈</m:t>
                        </m:r>
                      </m:sub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altLang="zh-CN" sz="2400" dirty="0"/>
                  <a:t>-</a:t>
                </a:r>
                <a:r>
                  <a:rPr lang="zh-CN" altLang="en-US" sz="2400" dirty="0"/>
                  <a:t>方案思路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0AE2DF03-4D82-641B-ABDD-0A7411502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26" y="149320"/>
                <a:ext cx="2407454" cy="471604"/>
              </a:xfrm>
              <a:prstGeom prst="rect">
                <a:avLst/>
              </a:prstGeom>
              <a:blipFill>
                <a:blip r:embed="rId15"/>
                <a:stretch>
                  <a:fillRect l="-506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0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F4F0F0-0F59-D422-5522-8A35EEC8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069" y="1088801"/>
            <a:ext cx="9987194" cy="43806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C6B2CBF-E9D0-6790-A56E-FB9D9D50C517}"/>
              </a:ext>
            </a:extLst>
          </p:cNvPr>
          <p:cNvSpPr txBox="1"/>
          <p:nvPr/>
        </p:nvSpPr>
        <p:spPr>
          <a:xfrm>
            <a:off x="483489" y="139946"/>
            <a:ext cx="4248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Permute + Share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935415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217518-F3A6-91AA-A1A0-DC091EE9B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436" y="1523110"/>
            <a:ext cx="7615796" cy="1704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333C631-5DF5-74AB-6B35-65E9B4726761}"/>
                  </a:ext>
                </a:extLst>
              </p:cNvPr>
              <p:cNvSpPr txBox="1"/>
              <p:nvPr/>
            </p:nvSpPr>
            <p:spPr>
              <a:xfrm>
                <a:off x="2271140" y="3547873"/>
                <a:ext cx="7860412" cy="10203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，则发送者计算并发送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给接收者，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，存在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333C631-5DF5-74AB-6B35-65E9B4726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140" y="3547873"/>
                <a:ext cx="7860412" cy="1020344"/>
              </a:xfrm>
              <a:prstGeom prst="rect">
                <a:avLst/>
              </a:prstGeom>
              <a:blipFill>
                <a:blip r:embed="rId3"/>
                <a:stretch>
                  <a:fillRect l="-698" r="-155" b="-6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312B5B32-A040-82C9-254D-EE0C66FCAC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19"/>
          <a:stretch/>
        </p:blipFill>
        <p:spPr>
          <a:xfrm>
            <a:off x="1507615" y="4888258"/>
            <a:ext cx="9531899" cy="1224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E78CE31-C64C-3D93-B19F-FE147C8DB69A}"/>
                  </a:ext>
                </a:extLst>
              </p:cNvPr>
              <p:cNvSpPr txBox="1"/>
              <p:nvPr/>
            </p:nvSpPr>
            <p:spPr>
              <a:xfrm>
                <a:off x="518626" y="149320"/>
                <a:ext cx="2407454" cy="471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𝑃𝑆𝑈</m:t>
                        </m:r>
                      </m:sub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altLang="zh-CN" sz="2400" dirty="0"/>
                  <a:t>-</a:t>
                </a:r>
                <a:r>
                  <a:rPr lang="zh-CN" altLang="en-US" sz="2400" dirty="0"/>
                  <a:t>方案思路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E78CE31-C64C-3D93-B19F-FE147C8DB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26" y="149320"/>
                <a:ext cx="2407454" cy="471604"/>
              </a:xfrm>
              <a:prstGeom prst="rect">
                <a:avLst/>
              </a:prstGeom>
              <a:blipFill>
                <a:blip r:embed="rId5"/>
                <a:stretch>
                  <a:fillRect l="-506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975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23531</TotalTime>
  <Words>1429</Words>
  <Application>Microsoft Office PowerPoint</Application>
  <PresentationFormat>宽屏</PresentationFormat>
  <Paragraphs>188</Paragraphs>
  <Slides>26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等线</vt:lpstr>
      <vt:lpstr>等线 Light</vt:lpstr>
      <vt:lpstr>微软雅黑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紫怡 贺</dc:creator>
  <cp:lastModifiedBy>xinzhong liu</cp:lastModifiedBy>
  <cp:revision>337</cp:revision>
  <dcterms:created xsi:type="dcterms:W3CDTF">2024-05-10T13:42:13Z</dcterms:created>
  <dcterms:modified xsi:type="dcterms:W3CDTF">2024-12-23T13:12:55Z</dcterms:modified>
</cp:coreProperties>
</file>